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3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4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7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8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9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20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1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  <p:sldMasterId id="2147483921" r:id="rId2"/>
    <p:sldMasterId id="2147484029" r:id="rId3"/>
    <p:sldMasterId id="2147484034" r:id="rId4"/>
    <p:sldMasterId id="2147484049" r:id="rId5"/>
    <p:sldMasterId id="2147484157" r:id="rId6"/>
    <p:sldMasterId id="2147484659" r:id="rId7"/>
    <p:sldMasterId id="2147484677" r:id="rId8"/>
    <p:sldMasterId id="2147484689" r:id="rId9"/>
    <p:sldMasterId id="2147484701" r:id="rId10"/>
    <p:sldMasterId id="2147484713" r:id="rId11"/>
    <p:sldMasterId id="2147484726" r:id="rId12"/>
    <p:sldMasterId id="2147484738" r:id="rId13"/>
    <p:sldMasterId id="2147484750" r:id="rId14"/>
    <p:sldMasterId id="2147484762" r:id="rId15"/>
    <p:sldMasterId id="2147484774" r:id="rId16"/>
    <p:sldMasterId id="2147484786" r:id="rId17"/>
    <p:sldMasterId id="2147484798" r:id="rId18"/>
    <p:sldMasterId id="2147484810" r:id="rId19"/>
    <p:sldMasterId id="2147484822" r:id="rId20"/>
    <p:sldMasterId id="2147484834" r:id="rId21"/>
    <p:sldMasterId id="2147484846" r:id="rId22"/>
    <p:sldMasterId id="2147484858" r:id="rId23"/>
  </p:sldMasterIdLst>
  <p:notesMasterIdLst>
    <p:notesMasterId r:id="rId51"/>
  </p:notesMasterIdLst>
  <p:handoutMasterIdLst>
    <p:handoutMasterId r:id="rId52"/>
  </p:handoutMasterIdLst>
  <p:sldIdLst>
    <p:sldId id="256" r:id="rId24"/>
    <p:sldId id="280" r:id="rId25"/>
    <p:sldId id="390" r:id="rId26"/>
    <p:sldId id="408" r:id="rId27"/>
    <p:sldId id="344" r:id="rId28"/>
    <p:sldId id="403" r:id="rId29"/>
    <p:sldId id="433" r:id="rId30"/>
    <p:sldId id="414" r:id="rId31"/>
    <p:sldId id="413" r:id="rId32"/>
    <p:sldId id="409" r:id="rId33"/>
    <p:sldId id="410" r:id="rId34"/>
    <p:sldId id="412" r:id="rId35"/>
    <p:sldId id="338" r:id="rId36"/>
    <p:sldId id="380" r:id="rId37"/>
    <p:sldId id="405" r:id="rId38"/>
    <p:sldId id="406" r:id="rId39"/>
    <p:sldId id="415" r:id="rId40"/>
    <p:sldId id="423" r:id="rId41"/>
    <p:sldId id="425" r:id="rId42"/>
    <p:sldId id="429" r:id="rId43"/>
    <p:sldId id="428" r:id="rId44"/>
    <p:sldId id="427" r:id="rId45"/>
    <p:sldId id="426" r:id="rId46"/>
    <p:sldId id="431" r:id="rId47"/>
    <p:sldId id="389" r:id="rId48"/>
    <p:sldId id="419" r:id="rId49"/>
    <p:sldId id="398" r:id="rId50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AF3"/>
    <a:srgbClr val="3A94E6"/>
    <a:srgbClr val="1138DF"/>
    <a:srgbClr val="00CC99"/>
    <a:srgbClr val="59CFD5"/>
    <a:srgbClr val="25B4FB"/>
    <a:srgbClr val="F8F8F8"/>
    <a:srgbClr val="F7F7F7"/>
    <a:srgbClr val="06DFEA"/>
    <a:srgbClr val="4DB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79202" autoAdjust="0"/>
  </p:normalViewPr>
  <p:slideViewPr>
    <p:cSldViewPr snapToGrid="0">
      <p:cViewPr varScale="1">
        <p:scale>
          <a:sx n="68" d="100"/>
          <a:sy n="68" d="100"/>
        </p:scale>
        <p:origin x="107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106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notesViewPr>
    <p:cSldViewPr snapToGrid="0">
      <p:cViewPr varScale="1">
        <p:scale>
          <a:sx n="61" d="100"/>
          <a:sy n="61" d="100"/>
        </p:scale>
        <p:origin x="-3402" y="-9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64B5A95-2B1E-4903-A33E-6E43B97DD8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2828D4-82C3-4A68-B26D-7244084D46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581E9-25F1-47A1-B39D-E53FABCC3C3A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C6777F-B363-42EC-BF8F-467FD6634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AE932D-C644-4DEF-B835-4DB66F83D3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1666F-2B6D-419E-A420-69B9C232E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73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284163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" name="Заметки 9">
            <a:extLst>
              <a:ext uri="{FF2B5EF4-FFF2-40B4-BE49-F238E27FC236}">
                <a16:creationId xmlns:a16="http://schemas.microsoft.com/office/drawing/2014/main" id="{FA0EC7DE-82C5-4974-85AB-79C7467DE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13299" y="3786198"/>
            <a:ext cx="6275486" cy="5673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CB677D7C-1AF9-4805-93F2-0D5FB57FB7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062186" y="9371286"/>
            <a:ext cx="672018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16FD144-E33C-443C-8F5A-98D5448AD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just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just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just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just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just" defTabSz="914400" rtl="0" eaLnBrk="1" latinLnBrk="0" hangingPunct="1">
      <a:defRPr sz="16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7988" y="284163"/>
            <a:ext cx="5919787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9431" y="3761533"/>
            <a:ext cx="6208128" cy="5734793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/>
          <a:lstStyle/>
          <a:p>
            <a:fld id="{796D5B2F-92B7-4AFF-8F4D-C909D0EF43C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982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9263" y="268288"/>
            <a:ext cx="5918200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69431" y="3761533"/>
            <a:ext cx="6208128" cy="5734793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Международные исследования </a:t>
            </a:r>
            <a:r>
              <a:rPr lang="ru-RU" dirty="0"/>
              <a:t>в области образования</a:t>
            </a:r>
            <a:r>
              <a:rPr lang="ru-RU" sz="16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оказали в последние годы наибольшее влияние на развитие образования в мире, в том числе и в России. </a:t>
            </a:r>
            <a:r>
              <a:rPr lang="ru-RU" dirty="0"/>
              <a:t>В</a:t>
            </a:r>
            <a:r>
              <a:rPr lang="ru-RU" sz="16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опрос о конкурентоспособности стоит очень остро. Центральным понятием в международной программе выступает «грамотность», которая в широком смысле определяется еще и как функциональная грамотность.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Термин «функциональная грамотность» был введен в 1957 г. </a:t>
            </a:r>
            <a:r>
              <a:rPr lang="ru-RU" noProof="0" dirty="0">
                <a:solidFill>
                  <a:srgbClr val="FF0000"/>
                </a:solidFill>
              </a:rPr>
              <a:t>М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еждународной организацией ЮНЕСКО наряду с понятиями «грамотность» и «минимальная грамотность». На Всемирном конгрессе министров просвещения по ликвидации неграмотности (Тегеран, сент. 1965) был предложен термин функциональная грамотность, а в 1978 пересмотрен текст рекомендации о международной стандартизации статистики в области образования, предложенный ЮНЕСКО. Согласно новой редакции этого документа, грамотным считается тот, кто может участвовать во всех видах деятельности, в которых грамотность необходима для эффективного функционирования группы.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prstClr val="black"/>
                </a:solidFill>
              </a:rPr>
              <a:t>Таким образом 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современном мире функциональная грамотность стала одним из базовых факторов, способствующих активному участию людей в социальной, культурной, политической и экономической деятельности, а также обучению на протяжении всей жизни. </a:t>
            </a:r>
            <a:endParaRPr lang="ru-RU" sz="1600" b="0" i="0" u="none" strike="noStrike" kern="1200" baseline="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Известный российский психолог и лингвист, автор многих научных и популярных статей по вопросам школьного и вузовского образования, Алексей Алексеевич </a:t>
            </a:r>
            <a:r>
              <a:rPr lang="ru-RU" sz="16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Леонтьев, в одной из своих работ дал очень корректное, и в то же время, глубокое определение функциональной грамотности.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это уровень образованности, который может быть достигнут учащимися за время обучения в школе, и предполагает способность человека решать стандартные жизненные задачи в различных сферах жизни.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этого термина приобрело широкий смысл: </a:t>
            </a:r>
            <a:r>
              <a:rPr lang="ru-RU" dirty="0"/>
              <a:t>это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совокупность знаний и навыков, позволяющих человеку уверенно действовать в окружающей материальной и социокультурной среде; и  способ социальной ориентации личности, и мера овладения определенными умениями как средствами осуществления жизненных планов, продолжения образования, профессионального роста в современных цивилизационных условиях.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функционально грамотной личности могут и должны рассматриваться сегодня как портрет современного выпускника школы.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/>
          <a:lstStyle/>
          <a:p>
            <a:fld id="{796D5B2F-92B7-4AFF-8F4D-C909D0EF43C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38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284163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Хотелось бы еще раз напомнить и предложить вашему вниманию один из вариантов алгоритма работы с текстом.  Первая фаза (прочитать текст первый раз) — это восприятие текста, раскрытие его содержания и смысла. Из отдельных слов, фраз, предложений складывается общее содержание. Вторая фаза (прочитать текст второй раз) — это извлечение смысла, объяснение найденных фактов с помощью привлечения имеющихся знаний, интерпретация текста. </a:t>
            </a:r>
          </a:p>
          <a:p>
            <a:r>
              <a:rPr lang="ru-RU" dirty="0"/>
              <a:t>Третья фаза — это создание собственного нового смысла, то есть “присвоение” добытых новых знаний как собственных в результате размышления. </a:t>
            </a:r>
          </a:p>
          <a:p>
            <a:r>
              <a:rPr lang="ru-RU" dirty="0"/>
              <a:t>Те, кто останавливается на первой фазе чтения, читают репродуктивно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2668-2C88-4E85-A4F7-AF2BB336120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147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284163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Прием “Двойной дневник”. Учитель предлагает изучить определенный текст. Учащиеся делят тетрадный лист на 2 части: в первой из образовавшихся колонок школьники выписывают понятия, даты, взгляды, иную информацию, почерпнутые ими из изученного текста; во второй колонке учащиеся стремятся выразить собственные мысли, исходя из проблемной ситуации, возникшей при изучении текста. Двойные дневники Дает возможность тесно увязать содержание текста со своим личным опытом. Страница делится на 2 половины вертикальной линией. Записываем фразы из текста, Даем комментарии: что которые произвели наибольшее заставило записать именно впечатление, согласие, протест эту фразу? Какие вызвали или непонимание. мысли, вопросы, ассоциации и воспоминания она вызвала? Двойные дневники ведутся по ходу чтения текста, используются на стадии осмысления и стадии рефлексии, полезны, когда необходимо прочитать большой текст дома, вне класса.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2B2668-2C88-4E85-A4F7-AF2BB3361203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55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284163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1) В чем заключается основная мысль текста?</a:t>
            </a:r>
          </a:p>
          <a:p>
            <a:r>
              <a:rPr lang="ru-RU" dirty="0"/>
              <a:t>А. Правительство не провело серьезных реформ</a:t>
            </a:r>
          </a:p>
          <a:p>
            <a:r>
              <a:rPr lang="ru-RU" dirty="0"/>
              <a:t>Б. Сохранялся товарный дефицит</a:t>
            </a:r>
          </a:p>
          <a:p>
            <a:r>
              <a:rPr lang="ru-RU" dirty="0"/>
              <a:t>В. Реформы носили весьма противоречивый характер (верно)</a:t>
            </a:r>
          </a:p>
          <a:p>
            <a:r>
              <a:rPr lang="ru-RU" dirty="0"/>
              <a:t>Г. Рост зарплат спровоцировал кризис.</a:t>
            </a:r>
          </a:p>
          <a:p>
            <a:endParaRPr lang="ru-RU" dirty="0"/>
          </a:p>
          <a:p>
            <a:r>
              <a:rPr lang="ru-RU" dirty="0"/>
              <a:t>2) Опираясь на текст, приведите два положительных и два отрицательных последствия либерализации цен.</a:t>
            </a:r>
          </a:p>
          <a:p>
            <a:r>
              <a:rPr lang="ru-RU" dirty="0"/>
              <a:t>(Положительные: ликвидация дефицита товаров, сохранение экономики страны; отрицательные: резкий рост цен, закрытие многих предприятий).</a:t>
            </a:r>
          </a:p>
          <a:p>
            <a:endParaRPr lang="ru-RU" dirty="0"/>
          </a:p>
          <a:p>
            <a:r>
              <a:rPr lang="ru-RU" dirty="0"/>
              <a:t>3) Выберите верное утверждение:</a:t>
            </a:r>
          </a:p>
          <a:p>
            <a:r>
              <a:rPr lang="ru-RU" dirty="0"/>
              <a:t>А) Для многих жителей страны многие товары были недоступны из-за высоких цен. (верно)</a:t>
            </a:r>
          </a:p>
          <a:p>
            <a:r>
              <a:rPr lang="ru-RU" dirty="0"/>
              <a:t>Б) Рынок не помог ликвидировать дефицит.</a:t>
            </a:r>
          </a:p>
          <a:p>
            <a:r>
              <a:rPr lang="ru-RU" dirty="0"/>
              <a:t>В) Реформа привела к распаду страны.</a:t>
            </a:r>
          </a:p>
          <a:p>
            <a:r>
              <a:rPr lang="ru-RU" dirty="0"/>
              <a:t>4) Дайте определения понятиям дефицит (острая нехватка каких-либо товаров), импорт (ввоз товаров из-за границы), инфляция (повышение общего уровня цен на товары и услуги).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FD144-E33C-443C-8F5A-98D5448AD1F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0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6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856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FFF39D"/>
                </a:solidFill>
              </a:rPr>
              <a:pPr/>
              <a:t>26.01.2022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95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27988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804052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78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6679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1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05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5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710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9567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06"/>
            <a:ext cx="2235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05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34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083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5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5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475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23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FFF39D"/>
                </a:solidFill>
              </a:rPr>
              <a:pPr/>
              <a:t>26.01.2022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12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610721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826362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802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571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1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60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5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209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10002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04"/>
            <a:ext cx="22352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0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363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D9BBD97-0B11-490C-AE87-21D35E039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684648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333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5730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5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3962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594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25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862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836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24" y="98748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4236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24" y="98748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170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40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BD97-0B11-490C-AE87-21D35E039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9033221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844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3325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822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5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823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8692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956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547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895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24" y="98748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3142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24" y="98748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61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BD97-0B11-490C-AE87-21D35E039E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279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102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745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1251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407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5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329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5199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797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13017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075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24" y="98748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1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274130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24" y="98748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267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2405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333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4411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002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5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151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570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93748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454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5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313780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24" y="98748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895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24" y="98748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863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4660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0918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789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477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9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5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8126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8234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8867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61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8793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778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24" y="98748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9993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24" y="98748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553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416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7334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798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0146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6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8379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6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011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05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1940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7382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5224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6" y="27311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961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0838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230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37" y="609600"/>
            <a:ext cx="7584831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759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9969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0404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5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70934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6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233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4950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69423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3626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1203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6" y="273109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6278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3541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18946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36" y="609600"/>
            <a:ext cx="7584831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3287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9390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5964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5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0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8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6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9477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6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6317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59828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0167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7690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6" y="273103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7063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7238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794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33" y="609600"/>
            <a:ext cx="7584831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183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8970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19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0377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4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929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6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6783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9516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6697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0717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6" y="273097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3409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0502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1495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29" y="609600"/>
            <a:ext cx="7584831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2093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2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3903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3637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5781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6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3320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507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2658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8171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6" y="273089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6155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033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009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24" y="609600"/>
            <a:ext cx="7584831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5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3274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3870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1032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9177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6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68000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539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1709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0861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6" y="273079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0778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5770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34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5349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18" y="609600"/>
            <a:ext cx="7584831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1873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2628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4534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0370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6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19208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5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5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66437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77612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4032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6" y="273067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93397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52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24" y="98756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873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335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3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10" y="609600"/>
            <a:ext cx="7584831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3951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741858-E3CA-4C30-9D94-B3E7454F734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514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3E49-F42B-4B24-8ECA-067FDC6D3F0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7666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D68EA-4154-45CC-BBE3-438B7F56B3E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5501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9785" y="1981200"/>
            <a:ext cx="508781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9AF0C-A13A-461F-987E-CD43E91FF7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37162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06DE-A36F-4B98-B5B7-872FDA113A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5521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3BCCF-00E1-43E0-A013-7B74FDB6F76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471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3A33-6A4A-4395-8324-C6DCD486F13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1832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F35FE-C004-4173-8268-FCF9B3B392A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36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24" y="98756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191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5E57B-67AF-45F9-A9C5-5C088F397C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816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55F6-8B83-4D65-896D-3EEBFD7511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5333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1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84831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A39E0-91F1-4BC9-BE67-AB32F1E71E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33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77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5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5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328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39" y="1433083"/>
            <a:ext cx="11648372" cy="315263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39" y="4858673"/>
            <a:ext cx="11648372" cy="79498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2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80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5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28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27413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3137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87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28CB-E5C7-42A9-B1B9-1D3B5CE1AA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FC2C-A79D-4E78-882A-3B2A51043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81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28CB-E5C7-42A9-B1B9-1D3B5CE1AA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FC2C-A79D-4E78-882A-3B2A51043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98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88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60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28CB-E5C7-42A9-B1B9-1D3B5CE1AA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FC2C-A79D-4E78-882A-3B2A51043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37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28CB-E5C7-42A9-B1B9-1D3B5CE1AA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FC2C-A79D-4E78-882A-3B2A51043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60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28CB-E5C7-42A9-B1B9-1D3B5CE1AA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FC2C-A79D-4E78-882A-3B2A51043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5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28CB-E5C7-42A9-B1B9-1D3B5CE1AA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FC2C-A79D-4E78-882A-3B2A51043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97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28CB-E5C7-42A9-B1B9-1D3B5CE1AA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FC2C-A79D-4E78-882A-3B2A51043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0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21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24" y="98756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28CB-E5C7-42A9-B1B9-1D3B5CE1AA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FC2C-A79D-4E78-882A-3B2A51043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4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24" y="98756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28CB-E5C7-42A9-B1B9-1D3B5CE1AA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FC2C-A79D-4E78-882A-3B2A51043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860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28CB-E5C7-42A9-B1B9-1D3B5CE1AA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FC2C-A79D-4E78-882A-3B2A51043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692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5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5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A28CB-E5C7-42A9-B1B9-1D3B5CE1AA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FC2C-A79D-4E78-882A-3B2A51043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128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73863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34431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44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BD97-0B11-490C-AE87-21D35E039E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6279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1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31" indent="0" algn="ctr">
              <a:buNone/>
              <a:defRPr sz="2000"/>
            </a:lvl2pPr>
            <a:lvl3pPr marL="913697" indent="0" algn="ctr">
              <a:buNone/>
              <a:defRPr sz="1900"/>
            </a:lvl3pPr>
            <a:lvl4pPr marL="1370546" indent="0" algn="ctr">
              <a:buNone/>
              <a:defRPr sz="1600"/>
            </a:lvl4pPr>
            <a:lvl5pPr marL="1827394" indent="0" algn="ctr">
              <a:buNone/>
              <a:defRPr sz="1600"/>
            </a:lvl5pPr>
            <a:lvl6pPr marL="2284262" indent="0" algn="ctr">
              <a:buNone/>
              <a:defRPr sz="1600"/>
            </a:lvl6pPr>
            <a:lvl7pPr marL="2741090" indent="0" algn="ctr">
              <a:buNone/>
              <a:defRPr sz="1600"/>
            </a:lvl7pPr>
            <a:lvl8pPr marL="3197920" indent="0" algn="ctr">
              <a:buNone/>
              <a:defRPr sz="1600"/>
            </a:lvl8pPr>
            <a:lvl9pPr marL="365475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DD98-667B-4CB5-B818-0EDC184E9C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86C7A-A9AD-41AF-8046-6DE53ACAAD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26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CA99D-DC2C-4AA3-A17B-4C808B6BEB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F988D-E000-4D21-AD8E-541FF352EA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181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885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4" y="17100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4" y="45897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7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353B-3FC4-4556-9234-7A91239513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AC04F-20FA-460F-975A-68C7879C75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1235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C74D-D7BC-4445-BC50-1533AD0193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B88E5A-F8A2-439D-82F5-72B31E1660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5377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1" indent="0">
              <a:buNone/>
              <a:defRPr sz="2000" b="1"/>
            </a:lvl2pPr>
            <a:lvl3pPr marL="913697" indent="0">
              <a:buNone/>
              <a:defRPr sz="1900" b="1"/>
            </a:lvl3pPr>
            <a:lvl4pPr marL="1370546" indent="0">
              <a:buNone/>
              <a:defRPr sz="1600" b="1"/>
            </a:lvl4pPr>
            <a:lvl5pPr marL="1827394" indent="0">
              <a:buNone/>
              <a:defRPr sz="1600" b="1"/>
            </a:lvl5pPr>
            <a:lvl6pPr marL="2284262" indent="0">
              <a:buNone/>
              <a:defRPr sz="1600" b="1"/>
            </a:lvl6pPr>
            <a:lvl7pPr marL="2741090" indent="0">
              <a:buNone/>
              <a:defRPr sz="1600" b="1"/>
            </a:lvl7pPr>
            <a:lvl8pPr marL="3197920" indent="0">
              <a:buNone/>
              <a:defRPr sz="1600" b="1"/>
            </a:lvl8pPr>
            <a:lvl9pPr marL="36547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6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31" indent="0">
              <a:buNone/>
              <a:defRPr sz="2000" b="1"/>
            </a:lvl2pPr>
            <a:lvl3pPr marL="913697" indent="0">
              <a:buNone/>
              <a:defRPr sz="1900" b="1"/>
            </a:lvl3pPr>
            <a:lvl4pPr marL="1370546" indent="0">
              <a:buNone/>
              <a:defRPr sz="1600" b="1"/>
            </a:lvl4pPr>
            <a:lvl5pPr marL="1827394" indent="0">
              <a:buNone/>
              <a:defRPr sz="1600" b="1"/>
            </a:lvl5pPr>
            <a:lvl6pPr marL="2284262" indent="0">
              <a:buNone/>
              <a:defRPr sz="1600" b="1"/>
            </a:lvl6pPr>
            <a:lvl7pPr marL="2741090" indent="0">
              <a:buNone/>
              <a:defRPr sz="1600" b="1"/>
            </a:lvl7pPr>
            <a:lvl8pPr marL="3197920" indent="0">
              <a:buNone/>
              <a:defRPr sz="1600" b="1"/>
            </a:lvl8pPr>
            <a:lvl9pPr marL="365475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A66DF-264F-4894-B9AB-B2C4AC01AE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20A92-FEDA-4A41-B317-0452F51147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7512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2DDA8-61D5-4E94-9C91-84A2B5C7C1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062D5-00D4-4229-9211-3FEADADF57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1391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5268-C8A9-4558-B8E7-1ED214B663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E145-602B-4069-A6EF-7B8C2AE7A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8825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268" y="987770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31" indent="0">
              <a:buNone/>
              <a:defRPr sz="1500"/>
            </a:lvl2pPr>
            <a:lvl3pPr marL="913697" indent="0">
              <a:buNone/>
              <a:defRPr sz="1200"/>
            </a:lvl3pPr>
            <a:lvl4pPr marL="1370546" indent="0">
              <a:buNone/>
              <a:defRPr sz="1100"/>
            </a:lvl4pPr>
            <a:lvl5pPr marL="1827394" indent="0">
              <a:buNone/>
              <a:defRPr sz="1100"/>
            </a:lvl5pPr>
            <a:lvl6pPr marL="2284262" indent="0">
              <a:buNone/>
              <a:defRPr sz="1100"/>
            </a:lvl6pPr>
            <a:lvl7pPr marL="2741090" indent="0">
              <a:buNone/>
              <a:defRPr sz="1100"/>
            </a:lvl7pPr>
            <a:lvl8pPr marL="3197920" indent="0">
              <a:buNone/>
              <a:defRPr sz="1100"/>
            </a:lvl8pPr>
            <a:lvl9pPr marL="36547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15C62-E13C-4A0F-9382-A4CD110FE8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23787-38E0-4156-B055-6D66A1CE04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5282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268" y="987770"/>
            <a:ext cx="617220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31" indent="0">
              <a:buNone/>
              <a:defRPr sz="2800"/>
            </a:lvl2pPr>
            <a:lvl3pPr marL="913697" indent="0">
              <a:buNone/>
              <a:defRPr sz="2400"/>
            </a:lvl3pPr>
            <a:lvl4pPr marL="1370546" indent="0">
              <a:buNone/>
              <a:defRPr sz="2000"/>
            </a:lvl4pPr>
            <a:lvl5pPr marL="1827394" indent="0">
              <a:buNone/>
              <a:defRPr sz="2000"/>
            </a:lvl5pPr>
            <a:lvl6pPr marL="2284262" indent="0">
              <a:buNone/>
              <a:defRPr sz="2000"/>
            </a:lvl6pPr>
            <a:lvl7pPr marL="2741090" indent="0">
              <a:buNone/>
              <a:defRPr sz="2000"/>
            </a:lvl7pPr>
            <a:lvl8pPr marL="3197920" indent="0">
              <a:buNone/>
              <a:defRPr sz="2000"/>
            </a:lvl8pPr>
            <a:lvl9pPr marL="3654751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3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31" indent="0">
              <a:buNone/>
              <a:defRPr sz="1500"/>
            </a:lvl2pPr>
            <a:lvl3pPr marL="913697" indent="0">
              <a:buNone/>
              <a:defRPr sz="1200"/>
            </a:lvl3pPr>
            <a:lvl4pPr marL="1370546" indent="0">
              <a:buNone/>
              <a:defRPr sz="1100"/>
            </a:lvl4pPr>
            <a:lvl5pPr marL="1827394" indent="0">
              <a:buNone/>
              <a:defRPr sz="1100"/>
            </a:lvl5pPr>
            <a:lvl6pPr marL="2284262" indent="0">
              <a:buNone/>
              <a:defRPr sz="1100"/>
            </a:lvl6pPr>
            <a:lvl7pPr marL="2741090" indent="0">
              <a:buNone/>
              <a:defRPr sz="1100"/>
            </a:lvl7pPr>
            <a:lvl8pPr marL="3197920" indent="0">
              <a:buNone/>
              <a:defRPr sz="1100"/>
            </a:lvl8pPr>
            <a:lvl9pPr marL="365475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64263-FAE2-4572-9B8E-A5B61886F61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99C83-CAD0-4555-A3CB-9CFC9C7785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39412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493D6-6BBE-4AAE-9651-85228A96B7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4B993-C0A9-40CA-A178-6F74117CEA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47571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5" y="365447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447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0721D-40CF-4B29-880B-993D652C5F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8E789-3168-4AD0-B84F-E295FD4BF4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094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37DD98-667B-4CB5-B818-0EDC184E9C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86C7A-A9AD-41AF-8046-6DE53ACAADC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626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241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5CA99D-DC2C-4AA3-A17B-4C808B6BEBA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F988D-E000-4D21-AD8E-541FF352EAE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18801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80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5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1F353B-3FC4-4556-9234-7A91239513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AC04F-20FA-460F-975A-68C7879C758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7284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8C74D-D7BC-4445-BC50-1533AD0193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88E5A-F8A2-439D-82F5-72B31E16605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021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AA66DF-264F-4894-B9AB-B2C4AC01AE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20A92-FEDA-4A41-B317-0452F511475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42885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E2DDA8-61D5-4E94-9C91-84A2B5C7C1E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062D5-00D4-4229-9211-3FEADADF579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4241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75268-C8A9-4558-B8E7-1ED214B663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BE145-602B-4069-A6EF-7B8C2AE7AAF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48111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24" y="987493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815C62-E13C-4A0F-9382-A4CD110FE83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23787-38E0-4156-B055-6D66A1CE044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94610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24" y="987493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664263-FAE2-4572-9B8E-A5B61886F61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9C83-CAD0-4555-A3CB-9CFC9C77854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690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A493D6-6BBE-4AAE-9651-85228A96B7D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4B993-C0A9-40CA-A178-6F74117CEAC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685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5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5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30721D-40CF-4B29-880B-993D652C5F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8E789-3168-4AD0-B84F-E295FD4BF4F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94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111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E45D31D-69A2-49AD-9065-AEB03B42547F}" type="slidenum">
              <a:rPr lang="ru-RU" altLang="ru-RU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684648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E45D31D-69A2-49AD-9065-AEB03B42547F}" type="slidenum">
              <a:rPr lang="ru-RU" altLang="ru-RU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903322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E45D31D-69A2-49AD-9065-AEB03B42547F}" type="slidenum">
              <a:rPr lang="ru-RU" altLang="ru-RU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279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005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52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4" y="170980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4" y="458953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257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688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88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048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4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24" y="987493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610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224" y="987493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22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24" y="987493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187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345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5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5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093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4602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26092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708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loraM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94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77650939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3798671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265208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224" y="987493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903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92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5128040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464272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2031968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613529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119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9337738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997525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84015782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07"/>
            <a:ext cx="2743200" cy="6249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07"/>
            <a:ext cx="8026400" cy="6249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60129537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93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9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6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34.xml"/><Relationship Id="rId10" Type="http://schemas.openxmlformats.org/officeDocument/2006/relationships/slideLayout" Target="../slideLayouts/slideLayout239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9.xml"/><Relationship Id="rId3" Type="http://schemas.openxmlformats.org/officeDocument/2006/relationships/slideLayout" Target="../slideLayouts/slideLayout254.xml"/><Relationship Id="rId7" Type="http://schemas.openxmlformats.org/officeDocument/2006/relationships/slideLayout" Target="../slideLayouts/slideLayout258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3.xml"/><Relationship Id="rId1" Type="http://schemas.openxmlformats.org/officeDocument/2006/relationships/slideLayout" Target="../slideLayouts/slideLayout252.xml"/><Relationship Id="rId6" Type="http://schemas.openxmlformats.org/officeDocument/2006/relationships/slideLayout" Target="../slideLayouts/slideLayout257.xml"/><Relationship Id="rId11" Type="http://schemas.openxmlformats.org/officeDocument/2006/relationships/slideLayout" Target="../slideLayouts/slideLayout262.xml"/><Relationship Id="rId5" Type="http://schemas.openxmlformats.org/officeDocument/2006/relationships/slideLayout" Target="../slideLayouts/slideLayout256.xml"/><Relationship Id="rId10" Type="http://schemas.openxmlformats.org/officeDocument/2006/relationships/slideLayout" Target="../slideLayouts/slideLayout261.xml"/><Relationship Id="rId4" Type="http://schemas.openxmlformats.org/officeDocument/2006/relationships/slideLayout" Target="../slideLayouts/slideLayout255.xml"/><Relationship Id="rId9" Type="http://schemas.openxmlformats.org/officeDocument/2006/relationships/slideLayout" Target="../slideLayouts/slideLayout26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1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778" r:id="rId15"/>
    <p:sldLayoutId id="2147483779" r:id="rId16"/>
    <p:sldLayoutId id="21474837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9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2" r:id="rId1"/>
    <p:sldLayoutId id="2147484703" r:id="rId2"/>
    <p:sldLayoutId id="2147484704" r:id="rId3"/>
    <p:sldLayoutId id="2147484705" r:id="rId4"/>
    <p:sldLayoutId id="2147484706" r:id="rId5"/>
    <p:sldLayoutId id="2147484707" r:id="rId6"/>
    <p:sldLayoutId id="2147484708" r:id="rId7"/>
    <p:sldLayoutId id="2147484709" r:id="rId8"/>
    <p:sldLayoutId id="2147484710" r:id="rId9"/>
    <p:sldLayoutId id="2147484711" r:id="rId10"/>
    <p:sldLayoutId id="214748471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3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2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7" r:id="rId1"/>
    <p:sldLayoutId id="2147484728" r:id="rId2"/>
    <p:sldLayoutId id="2147484729" r:id="rId3"/>
    <p:sldLayoutId id="2147484730" r:id="rId4"/>
    <p:sldLayoutId id="2147484731" r:id="rId5"/>
    <p:sldLayoutId id="2147484732" r:id="rId6"/>
    <p:sldLayoutId id="2147484733" r:id="rId7"/>
    <p:sldLayoutId id="2147484734" r:id="rId8"/>
    <p:sldLayoutId id="2147484735" r:id="rId9"/>
    <p:sldLayoutId id="2147484736" r:id="rId10"/>
    <p:sldLayoutId id="2147484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1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9" r:id="rId1"/>
    <p:sldLayoutId id="2147484740" r:id="rId2"/>
    <p:sldLayoutId id="2147484741" r:id="rId3"/>
    <p:sldLayoutId id="2147484742" r:id="rId4"/>
    <p:sldLayoutId id="2147484743" r:id="rId5"/>
    <p:sldLayoutId id="2147484744" r:id="rId6"/>
    <p:sldLayoutId id="2147484745" r:id="rId7"/>
    <p:sldLayoutId id="2147484746" r:id="rId8"/>
    <p:sldLayoutId id="2147484747" r:id="rId9"/>
    <p:sldLayoutId id="2147484748" r:id="rId10"/>
    <p:sldLayoutId id="2147484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0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1" r:id="rId1"/>
    <p:sldLayoutId id="2147484752" r:id="rId2"/>
    <p:sldLayoutId id="2147484753" r:id="rId3"/>
    <p:sldLayoutId id="2147484754" r:id="rId4"/>
    <p:sldLayoutId id="2147484755" r:id="rId5"/>
    <p:sldLayoutId id="2147484756" r:id="rId6"/>
    <p:sldLayoutId id="2147484757" r:id="rId7"/>
    <p:sldLayoutId id="2147484758" r:id="rId8"/>
    <p:sldLayoutId id="2147484759" r:id="rId9"/>
    <p:sldLayoutId id="2147484760" r:id="rId10"/>
    <p:sldLayoutId id="2147484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78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0FC2-A03D-4384-AD74-77B6026A7D5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4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4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C363-F5A1-47E9-A84C-2F39D29EE3C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8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  <p:sldLayoutId id="2147484764" r:id="rId2"/>
    <p:sldLayoutId id="2147484765" r:id="rId3"/>
    <p:sldLayoutId id="2147484766" r:id="rId4"/>
    <p:sldLayoutId id="2147484767" r:id="rId5"/>
    <p:sldLayoutId id="2147484768" r:id="rId6"/>
    <p:sldLayoutId id="2147484769" r:id="rId7"/>
    <p:sldLayoutId id="2147484770" r:id="rId8"/>
    <p:sldLayoutId id="2147484771" r:id="rId9"/>
    <p:sldLayoutId id="2147484772" r:id="rId10"/>
    <p:sldLayoutId id="2147484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4A06-2576-4317-9918-DE56667456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5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  <p:sldLayoutId id="214748478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4A06-2576-4317-9918-DE56667456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4A06-2576-4317-9918-DE56667456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4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800" r:id="rId2"/>
    <p:sldLayoutId id="2147484801" r:id="rId3"/>
    <p:sldLayoutId id="2147484802" r:id="rId4"/>
    <p:sldLayoutId id="2147484803" r:id="rId5"/>
    <p:sldLayoutId id="2147484804" r:id="rId6"/>
    <p:sldLayoutId id="2147484805" r:id="rId7"/>
    <p:sldLayoutId id="2147484806" r:id="rId8"/>
    <p:sldLayoutId id="2147484807" r:id="rId9"/>
    <p:sldLayoutId id="2147484808" r:id="rId10"/>
    <p:sldLayoutId id="214748480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4A06-2576-4317-9918-DE56667456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9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1" r:id="rId1"/>
    <p:sldLayoutId id="2147484812" r:id="rId2"/>
    <p:sldLayoutId id="2147484813" r:id="rId3"/>
    <p:sldLayoutId id="2147484814" r:id="rId4"/>
    <p:sldLayoutId id="2147484815" r:id="rId5"/>
    <p:sldLayoutId id="2147484816" r:id="rId6"/>
    <p:sldLayoutId id="2147484817" r:id="rId7"/>
    <p:sldLayoutId id="2147484818" r:id="rId8"/>
    <p:sldLayoutId id="2147484819" r:id="rId9"/>
    <p:sldLayoutId id="2147484820" r:id="rId10"/>
    <p:sldLayoutId id="214748482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4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4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4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2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4A06-2576-4317-9918-DE56667456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0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  <p:sldLayoutId id="2147484830" r:id="rId8"/>
    <p:sldLayoutId id="2147484831" r:id="rId9"/>
    <p:sldLayoutId id="2147484832" r:id="rId10"/>
    <p:sldLayoutId id="214748483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4A06-2576-4317-9918-DE56667456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2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5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842" r:id="rId8"/>
    <p:sldLayoutId id="2147484843" r:id="rId9"/>
    <p:sldLayoutId id="2147484844" r:id="rId10"/>
    <p:sldLayoutId id="214748484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4A06-2576-4317-9918-DE56667456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7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654A06-2576-4317-9918-DE5666745605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9" r:id="rId1"/>
    <p:sldLayoutId id="2147484860" r:id="rId2"/>
    <p:sldLayoutId id="2147484861" r:id="rId3"/>
    <p:sldLayoutId id="2147484862" r:id="rId4"/>
    <p:sldLayoutId id="2147484863" r:id="rId5"/>
    <p:sldLayoutId id="2147484864" r:id="rId6"/>
    <p:sldLayoutId id="2147484865" r:id="rId7"/>
    <p:sldLayoutId id="2147484866" r:id="rId8"/>
    <p:sldLayoutId id="2147484867" r:id="rId9"/>
    <p:sldLayoutId id="2147484868" r:id="rId10"/>
    <p:sldLayoutId id="214748486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243" y="1744785"/>
            <a:ext cx="11638608" cy="4741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320287" y="2556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BD97-0B11-490C-AE87-21D35E039E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8"/>
          <p:cNvGrpSpPr>
            <a:grpSpLocks/>
          </p:cNvGrpSpPr>
          <p:nvPr/>
        </p:nvGrpSpPr>
        <p:grpSpPr bwMode="auto">
          <a:xfrm>
            <a:off x="41" y="54592"/>
            <a:ext cx="12192001" cy="6799752"/>
            <a:chOff x="-7938" y="41275"/>
            <a:chExt cx="9151939" cy="500694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7938" y="4836149"/>
              <a:ext cx="9144789" cy="21206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7937" y="41275"/>
              <a:ext cx="9151937" cy="138113"/>
            </a:xfrm>
            <a:prstGeom prst="rect">
              <a:avLst/>
            </a:prstGeom>
            <a:solidFill>
              <a:srgbClr val="215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7937" y="4938493"/>
              <a:ext cx="9151938" cy="79525"/>
            </a:xfrm>
            <a:prstGeom prst="rect">
              <a:avLst/>
            </a:prstGeom>
            <a:solidFill>
              <a:srgbClr val="215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765175" y="148464"/>
              <a:ext cx="8378825" cy="339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ru-RU" altLang="ru-RU" sz="2000" b="1" dirty="0">
                  <a:solidFill>
                    <a:srgbClr val="13343D"/>
                  </a:solidFill>
                  <a:latin typeface="Times New Roman" pitchFamily="18" charset="0"/>
                  <a:cs typeface="Times New Roman" pitchFamily="18" charset="0"/>
                </a:rPr>
                <a:t>ГОРОДСКОЙ МЕТОДИЧЕСКИЙ ЦЕНТР				    </a:t>
              </a:r>
              <a:r>
                <a:rPr lang="en-US" altLang="ru-RU" sz="2400" b="1" dirty="0">
                  <a:solidFill>
                    <a:srgbClr val="13343D"/>
                  </a:solidFill>
                  <a:latin typeface="Times New Roman" pitchFamily="18" charset="0"/>
                  <a:cs typeface="Times New Roman" pitchFamily="18" charset="0"/>
                </a:rPr>
                <a:t>mosmetod.ru</a:t>
              </a:r>
              <a:endParaRPr lang="ru-RU" altLang="ru-RU" sz="2200" b="1" dirty="0">
                <a:solidFill>
                  <a:srgbClr val="13343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-7938" y="459678"/>
              <a:ext cx="9151938" cy="53017"/>
            </a:xfrm>
            <a:prstGeom prst="rect">
              <a:avLst/>
            </a:prstGeom>
            <a:solidFill>
              <a:srgbClr val="215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4" name="Picture 7" descr="224-9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905"/>
            <a:stretch>
              <a:fillRect/>
            </a:stretch>
          </p:blipFill>
          <p:spPr bwMode="auto">
            <a:xfrm>
              <a:off x="188913" y="41275"/>
              <a:ext cx="540469" cy="53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243" y="788181"/>
            <a:ext cx="11638608" cy="902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7646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cap="all" baseline="0">
          <a:solidFill>
            <a:srgbClr val="13343D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rgbClr val="173E49"/>
          </a:solidFill>
          <a:latin typeface="+mn-lt"/>
          <a:ea typeface="+mn-ea"/>
          <a:cs typeface="+mn-cs"/>
        </a:defRPr>
      </a:lvl1pPr>
      <a:lvl2pPr marL="457200" indent="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rgbClr val="173E49"/>
          </a:solidFill>
          <a:latin typeface="+mn-lt"/>
          <a:ea typeface="+mn-ea"/>
          <a:cs typeface="+mn-cs"/>
        </a:defRPr>
      </a:lvl2pPr>
      <a:lvl3pPr marL="914400" indent="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rgbClr val="173E49"/>
          </a:solidFill>
          <a:latin typeface="+mn-lt"/>
          <a:ea typeface="+mn-ea"/>
          <a:cs typeface="+mn-cs"/>
        </a:defRPr>
      </a:lvl3pPr>
      <a:lvl4pPr marL="1371600" indent="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rgbClr val="173E49"/>
          </a:solidFill>
          <a:latin typeface="+mn-lt"/>
          <a:ea typeface="+mn-ea"/>
          <a:cs typeface="+mn-cs"/>
        </a:defRPr>
      </a:lvl4pPr>
      <a:lvl5pPr marL="1828800" indent="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rgbClr val="173E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4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A28CB-E5C7-42A9-B1B9-1D3B5CE1AA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49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4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FC2C-A79D-4E78-882A-3B2A51043B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72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1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8" tIns="45718" rIns="9137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1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8" tIns="45718" rIns="9137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494"/>
            <a:ext cx="2743200" cy="365125"/>
          </a:xfrm>
          <a:prstGeom prst="rect">
            <a:avLst/>
          </a:prstGeom>
        </p:spPr>
        <p:txBody>
          <a:bodyPr vert="horz" lIns="91378" tIns="45718" rIns="9137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F0D69A6-163E-42FE-BDA7-1602B7AA50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26.01.2022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494"/>
            <a:ext cx="4114800" cy="365125"/>
          </a:xfrm>
          <a:prstGeom prst="rect">
            <a:avLst/>
          </a:prstGeom>
        </p:spPr>
        <p:txBody>
          <a:bodyPr vert="horz" lIns="91378" tIns="45718" rIns="9137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494"/>
            <a:ext cx="2743200" cy="365125"/>
          </a:xfrm>
          <a:prstGeom prst="rect">
            <a:avLst/>
          </a:prstGeom>
        </p:spPr>
        <p:txBody>
          <a:bodyPr vert="horz" wrap="square" lIns="91378" tIns="45718" rIns="91378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E45D31D-69A2-49AD-9065-AEB03B42547F}" type="slidenum">
              <a:rPr lang="ru-RU" altLang="ru-RU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2405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51" r:id="rId2"/>
    <p:sldLayoutId id="2147484052" r:id="rId3"/>
    <p:sldLayoutId id="2147484053" r:id="rId4"/>
    <p:sldLayoutId id="2147484054" r:id="rId5"/>
    <p:sldLayoutId id="2147484055" r:id="rId6"/>
    <p:sldLayoutId id="2147484056" r:id="rId7"/>
    <p:sldLayoutId id="2147484057" r:id="rId8"/>
    <p:sldLayoutId id="2147484058" r:id="rId9"/>
    <p:sldLayoutId id="2147484059" r:id="rId10"/>
    <p:sldLayoutId id="214748406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683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369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054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73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3838" indent="-223838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383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383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38" indent="-22383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2638" indent="-223838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657" indent="-228434" algn="l" defTabSz="9136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06" indent="-228434" algn="l" defTabSz="9136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54" indent="-228434" algn="l" defTabSz="9136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222" indent="-228434" algn="l" defTabSz="91369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31" algn="l" defTabSz="9136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7" algn="l" defTabSz="9136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6" algn="l" defTabSz="9136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4" algn="l" defTabSz="9136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62" algn="l" defTabSz="9136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90" algn="l" defTabSz="9136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0" algn="l" defTabSz="9136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51" algn="l" defTabSz="91369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21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  <p:sldLayoutId id="2147484169" r:id="rId12"/>
    <p:sldLayoutId id="2147484170" r:id="rId13"/>
    <p:sldLayoutId id="214748417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083DD-5129-452D-AFA2-A3C0B18740E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4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4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90A0-9BE4-42B5-BFB9-22FA9D7DC2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1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  <p:sldLayoutId id="2147484671" r:id="rId12"/>
    <p:sldLayoutId id="2147484672" r:id="rId13"/>
    <p:sldLayoutId id="214748467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loraSlai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770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8" r:id="rId1"/>
    <p:sldLayoutId id="2147484679" r:id="rId2"/>
    <p:sldLayoutId id="2147484680" r:id="rId3"/>
    <p:sldLayoutId id="2147484681" r:id="rId4"/>
    <p:sldLayoutId id="2147484682" r:id="rId5"/>
    <p:sldLayoutId id="2147484683" r:id="rId6"/>
    <p:sldLayoutId id="2147484684" r:id="rId7"/>
    <p:sldLayoutId id="2147484685" r:id="rId8"/>
    <p:sldLayoutId id="2147484686" r:id="rId9"/>
    <p:sldLayoutId id="2147484687" r:id="rId10"/>
    <p:sldLayoutId id="2147484688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991878-B014-435D-9C16-E52E65521C79}" type="datetimeFigureOut">
              <a:rPr lang="ru-RU" smtClean="0">
                <a:solidFill>
                  <a:srgbClr val="575F6D"/>
                </a:solidFill>
              </a:rPr>
              <a:pPr/>
              <a:t>26.01.2022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9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1D292AB-46FD-4A9E-85D2-70FBFF663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0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g.resh.edu.ru/functionalliteracy/events" TargetMode="External"/><Relationship Id="rId7" Type="http://schemas.openxmlformats.org/officeDocument/2006/relationships/hyperlink" Target="https://dni-fg.ru/list" TargetMode="External"/><Relationship Id="rId2" Type="http://schemas.openxmlformats.org/officeDocument/2006/relationships/hyperlink" Target="http://skiv.instrao.ru/bank-zadaniy/finansovaya-gramotnost/" TargetMode="External"/><Relationship Id="rId1" Type="http://schemas.openxmlformats.org/officeDocument/2006/relationships/slideLayout" Target="../slideLayouts/slideLayout47.xml"/><Relationship Id="rId6" Type="http://schemas.openxmlformats.org/officeDocument/2006/relationships/hyperlink" Target="https://fincult.info/prepodavanie/base/nachalnoe-osnovnoe-i-srednee-obshchee-obrazovanie/10744/" TargetMode="External"/><Relationship Id="rId5" Type="http://schemas.openxmlformats.org/officeDocument/2006/relationships/hyperlink" Target="https://rikc.by/ru/PISA/5-ex__pisa.pdf" TargetMode="External"/><Relationship Id="rId4" Type="http://schemas.openxmlformats.org/officeDocument/2006/relationships/hyperlink" Target="http://finance.instrao.ru/fin/files/&#1041;&#1072;&#1085;&#1082;_&#1079;&#1072;&#1076;&#1072;&#1085;&#1080;&#1081;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4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3210" y="1366092"/>
            <a:ext cx="9463489" cy="4267064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( читательской, финансовой) на уроках истории и обществознания и внеурочной </a:t>
            </a:r>
            <a:r>
              <a:rPr lang="ru-RU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br>
              <a:rPr lang="ru-RU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работы учителя истории и обществознания МБОУ «Клязьмогородецкая ООШ» </a:t>
            </a:r>
            <a:r>
              <a:rPr lang="ru-RU" sz="3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Мокровой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Н.А.)</a:t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02495" y="5420299"/>
            <a:ext cx="5724515" cy="101708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2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85"/>
            <a:ext cx="10515600" cy="341457"/>
          </a:xfrm>
        </p:spPr>
        <p:txBody>
          <a:bodyPr>
            <a:normAutofit fontScale="90000"/>
          </a:bodyPr>
          <a:lstStyle/>
          <a:p>
            <a:pPr algn="ctr"/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883" y="498824"/>
            <a:ext cx="10532918" cy="5678199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600" b="1" dirty="0">
                <a:ln>
                  <a:solidFill>
                    <a:srgbClr val="C00000"/>
                  </a:solidFill>
                </a:ln>
              </a:rPr>
              <a:t>Задания</a:t>
            </a:r>
            <a:r>
              <a:rPr lang="ru-RU" b="1" dirty="0">
                <a:ln>
                  <a:solidFill>
                    <a:srgbClr val="C00000"/>
                  </a:solidFill>
                </a:ln>
              </a:rPr>
              <a:t> </a:t>
            </a:r>
            <a:r>
              <a:rPr lang="ru-RU" dirty="0">
                <a:ln>
                  <a:solidFill>
                    <a:srgbClr val="C00000"/>
                  </a:solidFill>
                </a:ln>
              </a:rPr>
              <a:t>на проверку понимания содержания –начальный этап проверки </a:t>
            </a:r>
            <a:r>
              <a:rPr lang="ru-RU" dirty="0" err="1">
                <a:ln>
                  <a:solidFill>
                    <a:srgbClr val="C00000"/>
                  </a:solidFill>
                </a:ln>
              </a:rPr>
              <a:t>сформированностиоснов</a:t>
            </a:r>
            <a:r>
              <a:rPr lang="ru-RU" dirty="0">
                <a:ln>
                  <a:solidFill>
                    <a:srgbClr val="C00000"/>
                  </a:solidFill>
                </a:ln>
              </a:rPr>
              <a:t> читательской грамотности. Осмыслить и отобрать информацию из документа (или отрывка). Работа исключительно с текстом документа без использования дополнительных знаний и информации. </a:t>
            </a:r>
          </a:p>
          <a:p>
            <a:pPr marL="0" indent="0">
              <a:buNone/>
            </a:pPr>
            <a:r>
              <a:rPr lang="ru-RU" b="1" dirty="0"/>
              <a:t>Галицко-Волынское княжество</a:t>
            </a:r>
          </a:p>
          <a:p>
            <a:pPr marL="0" indent="0">
              <a:buNone/>
            </a:pPr>
            <a:r>
              <a:rPr lang="ru-RU" sz="3200" dirty="0"/>
              <a:t>Плодородная почва, мягкий климат, относительная безопасность от кочевников сделали благодатную землю Волыни одной из богатейших на Руси. Здесь очень интенсивно развиваются феодальные отношения и складывается сильный боярский слой. Здесь возникают такие города, как Перемышль, Луцк, </a:t>
            </a:r>
            <a:r>
              <a:rPr lang="ru-RU" sz="3200" dirty="0" err="1"/>
              <a:t>Теребовль</a:t>
            </a:r>
            <a:r>
              <a:rPr lang="ru-RU" sz="3200" dirty="0"/>
              <a:t>, </a:t>
            </a:r>
            <a:r>
              <a:rPr lang="ru-RU" sz="3200" dirty="0" err="1"/>
              <a:t>Червен</a:t>
            </a:r>
            <a:r>
              <a:rPr lang="ru-RU" sz="3200" dirty="0"/>
              <a:t>, Холм, </a:t>
            </a:r>
            <a:r>
              <a:rPr lang="ru-RU" sz="3200" dirty="0" err="1"/>
              <a:t>Берестье</a:t>
            </a:r>
            <a:r>
              <a:rPr lang="ru-RU" sz="3200" dirty="0"/>
              <a:t>, Дрогичин. Долгое время мы ничего не находим в летописях о Галиче. Но в XII веке Галич из небольшого удельного городка второстепенных князей быстро превращается в столицу значительного княжества, возникшего на землях таких славянских племён, как белые хорваты, тиверцы и уличи. На рубеже XII и XIII столетий Роман </a:t>
            </a:r>
            <a:r>
              <a:rPr lang="ru-RU" sz="3200" dirty="0" err="1"/>
              <a:t>Мстиславич</a:t>
            </a:r>
            <a:r>
              <a:rPr lang="ru-RU" sz="3200" dirty="0"/>
              <a:t> Волынский объединил Галицкую землю и Волынь в одно большое государство, пережившее монгольское нашествие и просуществовавшее до XIV века. Такова схема истории Западной Руси (Рыбаков Б. А.)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Какие причины, по мнению автора,  способствовали развитию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галицкихи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волынских земель?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Кто и когда объединил земли Галича и Волыни?</a:t>
            </a:r>
          </a:p>
        </p:txBody>
      </p:sp>
    </p:spTree>
    <p:extLst>
      <p:ext uri="{BB962C8B-B14F-4D97-AF65-F5344CB8AC3E}">
        <p14:creationId xmlns:p14="http://schemas.microsoft.com/office/powerpoint/2010/main" val="420436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64887"/>
            <a:ext cx="11083834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ЗАДАНИЙ  ДЛЯ ОЦЕНКИ СФОРМИРОВАННОСТИ  ЧИТАТЕЛЬСКОЙ ГРАМОТНОСТИ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70" y="2804160"/>
            <a:ext cx="4308601" cy="176273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83511" y="1506583"/>
            <a:ext cx="4162697" cy="7053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</a:rPr>
              <a:t>Задания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b="1" i="1" dirty="0">
                <a:solidFill>
                  <a:prstClr val="black"/>
                </a:solidFill>
              </a:rPr>
              <a:t>на поиск и извлечение информации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53237" y="1506583"/>
            <a:ext cx="4162697" cy="9318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prstClr val="black"/>
                </a:solidFill>
              </a:rPr>
              <a:t>Задания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b="1" i="1" dirty="0">
                <a:solidFill>
                  <a:prstClr val="black"/>
                </a:solidFill>
              </a:rPr>
              <a:t>на интерпретацию и толкование (анализ, обобщение, сравнение)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22" y="4580180"/>
            <a:ext cx="3973200" cy="1325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3488" y="2804219"/>
            <a:ext cx="6078583" cy="369331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По подсчётам историка С. В. Мироненко, если взять за основу владение крепостными крестьянами членами правящей элиты России в первой четверти XIX в., то картина получается следующая:</a:t>
            </a:r>
          </a:p>
          <a:p>
            <a:r>
              <a:rPr lang="ru-RU" dirty="0">
                <a:solidFill>
                  <a:prstClr val="black"/>
                </a:solidFill>
              </a:rPr>
              <a:t>не имели —28,2%;</a:t>
            </a:r>
          </a:p>
          <a:p>
            <a:r>
              <a:rPr lang="ru-RU" dirty="0">
                <a:solidFill>
                  <a:prstClr val="black"/>
                </a:solidFill>
              </a:rPr>
              <a:t>имели до 100 душ —9,4%;</a:t>
            </a:r>
          </a:p>
          <a:p>
            <a:r>
              <a:rPr lang="ru-RU" dirty="0">
                <a:solidFill>
                  <a:prstClr val="black"/>
                </a:solidFill>
              </a:rPr>
              <a:t>имели от 101 до 500 душ —24,7%;</a:t>
            </a:r>
          </a:p>
          <a:p>
            <a:r>
              <a:rPr lang="ru-RU" dirty="0">
                <a:solidFill>
                  <a:prstClr val="black"/>
                </a:solidFill>
              </a:rPr>
              <a:t>имели свыше 1000 душ —20,4%;</a:t>
            </a:r>
          </a:p>
          <a:p>
            <a:r>
              <a:rPr lang="ru-RU" dirty="0">
                <a:solidFill>
                  <a:prstClr val="black"/>
                </a:solidFill>
              </a:rPr>
              <a:t>нет сведений —18,8%.</a:t>
            </a:r>
          </a:p>
          <a:p>
            <a:r>
              <a:rPr lang="ru-RU" b="1" i="1" dirty="0">
                <a:solidFill>
                  <a:prstClr val="black"/>
                </a:solidFill>
              </a:rPr>
              <a:t>Что можно сказать о характере правящей элиты в России, если мелкопоместными назывались дворяне, имевшие до 100 душ, среднепоместными —до 500 душ, </a:t>
            </a:r>
            <a:r>
              <a:rPr lang="ru-RU" b="1" i="1" dirty="0" err="1">
                <a:solidFill>
                  <a:prstClr val="black"/>
                </a:solidFill>
              </a:rPr>
              <a:t>крупнопоместными</a:t>
            </a:r>
            <a:r>
              <a:rPr lang="ru-RU" b="1" i="1" dirty="0">
                <a:solidFill>
                  <a:prstClr val="black"/>
                </a:solidFill>
              </a:rPr>
              <a:t>—свыше 500 душ?</a:t>
            </a:r>
          </a:p>
        </p:txBody>
      </p:sp>
    </p:spTree>
    <p:extLst>
      <p:ext uri="{BB962C8B-B14F-4D97-AF65-F5344CB8AC3E}">
        <p14:creationId xmlns:p14="http://schemas.microsoft.com/office/powerpoint/2010/main" val="2973814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466" y="365129"/>
            <a:ext cx="11188337" cy="13255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Задания, нацеленные не только на поиск и извлечение информации, но и на её интерпретацию, например на обобщение или сравнение. Работа так же только с предлагаемым текстом, без дополнительной информации  или знаний.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42" y="3754165"/>
            <a:ext cx="5108401" cy="2566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0133" y="3997789"/>
            <a:ext cx="5108401" cy="220663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612955" y="1799516"/>
            <a:ext cx="3100251" cy="16023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Задания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на интерпретацию и толкование (анализ,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обобщение,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сравнение)</a:t>
            </a:r>
          </a:p>
        </p:txBody>
      </p:sp>
      <p:cxnSp>
        <p:nvCxnSpPr>
          <p:cNvPr id="8" name="Прямая со стрелкой 7"/>
          <p:cNvCxnSpPr>
            <a:stCxn id="6" idx="1"/>
          </p:cNvCxnSpPr>
          <p:nvPr/>
        </p:nvCxnSpPr>
        <p:spPr>
          <a:xfrm flipH="1">
            <a:off x="2516778" y="2600705"/>
            <a:ext cx="2096177" cy="1117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3"/>
          </p:cNvCxnSpPr>
          <p:nvPr/>
        </p:nvCxnSpPr>
        <p:spPr>
          <a:xfrm>
            <a:off x="7713208" y="2600645"/>
            <a:ext cx="1726886" cy="13970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13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730" y="2318930"/>
            <a:ext cx="11934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«Двойной дневник» - заполните таблицу своими наблюдениями </a:t>
            </a:r>
          </a:p>
        </p:txBody>
      </p:sp>
      <p:graphicFrame>
        <p:nvGraphicFramePr>
          <p:cNvPr id="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599725"/>
              </p:ext>
            </p:extLst>
          </p:nvPr>
        </p:nvGraphicFramePr>
        <p:xfrm>
          <a:off x="644769" y="3083169"/>
          <a:ext cx="11066584" cy="3411416"/>
        </p:xfrm>
        <a:graphic>
          <a:graphicData uri="http://schemas.openxmlformats.org/drawingml/2006/table">
            <a:tbl>
              <a:tblPr/>
              <a:tblGrid>
                <a:gridCol w="553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2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77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Что привлекло мое внимание в тексте? Ключевые слова (понятия, даты и т.д.)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3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Monotype Corsiva" pitchFamily="66" charset="0"/>
                        </a:rPr>
                        <a:t>Мои комментарии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3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4" descr="http://magarmida-school.com/wp-content/uploads/2015/09/%D1%81%D0%B0%D0%BC%D0%BE%D1%83%D1%87%D0%B8%D1%82%D0%B5%D0%BB%D1%8C1-300x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9" y="681708"/>
            <a:ext cx="1570660" cy="149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3441" y="1095892"/>
            <a:ext cx="565052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работы с текстом</a:t>
            </a:r>
          </a:p>
        </p:txBody>
      </p:sp>
    </p:spTree>
    <p:extLst>
      <p:ext uri="{BB962C8B-B14F-4D97-AF65-F5344CB8AC3E}">
        <p14:creationId xmlns:p14="http://schemas.microsoft.com/office/powerpoint/2010/main" val="2133224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797" y="712525"/>
            <a:ext cx="6662057" cy="5909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текст и выполните задания: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полагало, что после введения свободного ценообразования цены вырастут в 3 раза. Для компенсации потерь населения была на 70 % увеличена зарплата бюджетников (учителей, врачей, работников государственных предприятий и учреждений — всех, кто получал зарплату от государства)...Товарный дефицит, нехватка жизненно необходимых товаров были настолько острыми, что цены на многие из них сразу возросли в 10-12 раз. Инфляция обесценила денежные вклады в Сбербанке и привела к серьёзному снижению жизненного уровня населения...Импорт позволил быстрее справиться с дефицитом, но привёл к спаду не выдержавшего конкуренции отечественного производства, к закрытию предприятий. Социальная цена первого года радикальных экономических реформ оказалась высокой. Но предпринятые правительством шаги позволили избежать вполне реального тогда полного распада хозяйственных связей и экономического коллапса. Стремительное введение рыночных отношений помогло ликвидировать товарный дефицит и наполнить прилавки, по‑прежнему недоступные для большинства населения из-за отсутствия денег.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65823" y="712521"/>
            <a:ext cx="5126183" cy="5940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 чем заключается основная мысль текста?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Правительство не провело серьезных реформ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Сохранялся товарный дефицит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Реформы носили весьма противоречивый характер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(верно)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Рост зарплат спровоцировал кризис.</a:t>
            </a:r>
          </a:p>
          <a:p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Опираясь на текст, приведите два положительных и два отрицательных последствия либерализации цен.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(Положительные: ликвидация дефицита товаров, сохранение экономики страны; отрицательные: резкий рост цен, закрытие многих предприятий).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Выберите верное утверждение: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Для многих жителей страны многие товары были недоступны из-за высоких цен.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(верно)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Рынок не помог ликвидировать дефицит.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Реформа привела к распаду страны.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Дайте определения понятиям дефицит (острая нехватка каких-либо товаров), импорт (ввоз товаров из-за границы), инфляция (повышение общего уровня цен на товары и услуги).</a:t>
            </a:r>
          </a:p>
        </p:txBody>
      </p:sp>
    </p:spTree>
    <p:extLst>
      <p:ext uri="{BB962C8B-B14F-4D97-AF65-F5344CB8AC3E}">
        <p14:creationId xmlns:p14="http://schemas.microsoft.com/office/powerpoint/2010/main" val="276565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ФИНАНСОВАЯ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Финансовая грамотность включает знание и понимание финансовых терминов, понятий и финансовых рисков, а также навыки, мотивацию и уверенность, необходимые для принятии 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198322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62074"/>
          </a:xfrm>
        </p:spPr>
        <p:txBody>
          <a:bodyPr/>
          <a:lstStyle/>
          <a:p>
            <a:r>
              <a:rPr lang="ru-RU" dirty="0"/>
              <a:t>ОСОБЕННОСТИ ЗАДАНИЙ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09600" y="836712"/>
            <a:ext cx="10959008" cy="5688632"/>
          </a:xfrm>
        </p:spPr>
        <p:txBody>
          <a:bodyPr>
            <a:normAutofit fontScale="92500"/>
          </a:bodyPr>
          <a:lstStyle/>
          <a:p>
            <a:r>
              <a:rPr lang="ru-RU" dirty="0"/>
              <a:t> Все задания предъявляются на основе определённой жизненной ситуации, понятной учащимся и похожей на возникающие в повседневной жизни.</a:t>
            </a:r>
          </a:p>
          <a:p>
            <a:r>
              <a:rPr lang="ru-RU" dirty="0"/>
              <a:t> • В каждой ситуации действуют конкретные люди, среди которых ровесники учащихся, выполняющих тест, члены их семей, одноклассники, друзья и соседи. </a:t>
            </a:r>
          </a:p>
          <a:p>
            <a:r>
              <a:rPr lang="ru-RU" dirty="0"/>
              <a:t>• Обстоятельства, в которые попадают герои описываемых ситуаций, отличаются повседневностью, и варианты предлагаемых героям действий близки и понятны школьникам. </a:t>
            </a:r>
          </a:p>
          <a:p>
            <a:r>
              <a:rPr lang="ru-RU" dirty="0"/>
              <a:t>• Ситуация и задачи изложены простым, понятным языком, как правило, немногословно.</a:t>
            </a:r>
          </a:p>
          <a:p>
            <a:r>
              <a:rPr lang="ru-RU" dirty="0"/>
              <a:t>• По каждой ситуации предлагается серия заданий-задач, требующих определённых интеллектуальных действий разной степени сложности.</a:t>
            </a:r>
          </a:p>
          <a:p>
            <a:r>
              <a:rPr lang="ru-RU" dirty="0"/>
              <a:t> • Ситуации акцентируют вопрос «Как поступить?» и предполагают  определение наиболее целесообразной модели поведения с учётом возможных альтернатив.</a:t>
            </a:r>
          </a:p>
        </p:txBody>
      </p:sp>
    </p:spTree>
    <p:extLst>
      <p:ext uri="{BB962C8B-B14F-4D97-AF65-F5344CB8AC3E}">
        <p14:creationId xmlns:p14="http://schemas.microsoft.com/office/powerpoint/2010/main" val="282847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5865" y="353295"/>
            <a:ext cx="115443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dirty="0">
                <a:solidFill>
                  <a:srgbClr val="000000"/>
                </a:solidFill>
                <a:latin typeface="Times New Roman"/>
              </a:rPr>
              <a:t>Изучению экономики и формированию финансовой грамотности в 7 классе  посвящена глава «Человек в экономических отношениях», в рамках которой учащиеся знакомятся с  такими темами как: «Экономика и ее основные участники. Мастерство работника. Производство: затраты, выручка, прибыль. Виды и формы бизнеса. Обмен, торговля, реклама. Деньги, их функции.  Экономика семьи». В 8 классе на уроках обществознания изучаются темы «Экономика и ее роль в жизни общества. Главные вопросы экономики. Собственность. Рыночная экономика. Производство – основа экономики. Предпринимательская деятельность. Роль государства в экономике. Распределение доходов. Потребление. Инфляция и семейная экономика. Безработица, ее причины и последствия. Мировое хозяйство и международная торговля».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indent="450850" algn="just"/>
            <a:r>
              <a:rPr lang="ru-RU" dirty="0">
                <a:solidFill>
                  <a:srgbClr val="000000"/>
                </a:solidFill>
                <a:latin typeface="Times New Roman"/>
              </a:rPr>
              <a:t>Для закрепления изученного материала учащимся предлагаются задачи: «Рассчитать семейный бюджет», составить «Памятку покупателю». При выполнении этих практических задач учащиеся могут проследить, как меняется структура доходов и расходов из месяца в месяц. При изучении темы «Реклама», учащиеся рисуют рекламу своего товара, с удовольствием ее защищают, учатся разбираться во влиянии рекламы на поведение потребителя, что также способствует формированию финансовой грамотности детей. При актуализации знаний, формировании мотивации на уроке учащиеся отгадывают загадки, ребусы в которых зашифрованы экономические термины.</a:t>
            </a:r>
            <a:endParaRPr lang="ru-RU" sz="1400" dirty="0">
              <a:solidFill>
                <a:srgbClr val="000000"/>
              </a:solidFill>
              <a:latin typeface="Calibri"/>
            </a:endParaRPr>
          </a:p>
          <a:p>
            <a:pPr indent="450850" algn="just"/>
            <a:r>
              <a:rPr lang="ru-RU" dirty="0">
                <a:solidFill>
                  <a:srgbClr val="000000"/>
                </a:solidFill>
                <a:latin typeface="Times New Roman"/>
              </a:rPr>
              <a:t>В 9 классе, изучая тему «Гражданские правоотношения», учащиеся знакомятся с гражданской дееспособностью несовершеннолетних, видами гражданско-правовых договоров (сделок), видами ответственности за неисполнение условий договора. Зная свои права и обладая частичной дееспособностью, подростки в 15 -16 лет могут самостоятельно распоряжаться своей стипендией, заработком, иными доходами. В качестве закрепления решается правовая задача рубрики «В классе и дома» №3:  «13-летний В. явился в банк, чтобы заключить договор банковского счета. Однако сотрудница отказала ему, предложив прийти с родителями. Права ли сотрудница банка? Свой ответ аргументируйте».</a:t>
            </a:r>
            <a:endParaRPr lang="ru-RU" sz="1400" b="0" i="0" dirty="0">
              <a:solidFill>
                <a:srgbClr val="000000"/>
              </a:solidFill>
              <a:effectLst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365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" y="463138"/>
            <a:ext cx="716172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808080">
                    <a:lumMod val="75000"/>
                  </a:srgbClr>
                </a:solidFill>
              </a:rPr>
              <a:pPr/>
              <a:t>18</a:t>
            </a:fld>
            <a:endParaRPr lang="ru-RU" dirty="0">
              <a:solidFill>
                <a:srgbClr val="808080">
                  <a:lumMod val="75000"/>
                </a:srgbClr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69CD203-7549-4324-8720-3DAFA0E20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349355"/>
              </p:ext>
            </p:extLst>
          </p:nvPr>
        </p:nvGraphicFramePr>
        <p:xfrm>
          <a:off x="1103812" y="855386"/>
          <a:ext cx="10295984" cy="4566529"/>
        </p:xfrm>
        <a:graphic>
          <a:graphicData uri="http://schemas.openxmlformats.org/drawingml/2006/table">
            <a:tbl>
              <a:tblPr/>
              <a:tblGrid>
                <a:gridCol w="10295984">
                  <a:extLst>
                    <a:ext uri="{9D8B030D-6E8A-4147-A177-3AD203B41FA5}">
                      <a16:colId xmlns:a16="http://schemas.microsoft.com/office/drawing/2014/main" val="1732491376"/>
                    </a:ext>
                  </a:extLst>
                </a:gridCol>
              </a:tblGrid>
              <a:tr h="1065926">
                <a:tc>
                  <a:txBody>
                    <a:bodyPr/>
                    <a:lstStyle/>
                    <a:p>
                      <a:pPr algn="ctr" rtl="0" fontAlgn="base"/>
                      <a:r>
                        <a:rPr lang="ru-RU" sz="24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ПРЕДМЕТНЫЕ РЕЗУЛЬТАТЫ ОСВОЕНИЯ ПО КУРСУ «ОБЩЕСТВОЗНАНИЯ» ДОЛЖНЫ ОТРАЖАТЬ СЛЕДУЮЩИЕ УМЕНИЯ:​</a:t>
                      </a:r>
                      <a:endParaRPr lang="ru-RU" sz="24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0436" marR="90436" marT="36739" marB="36739">
                    <a:lnL w="809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09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09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28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3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01923"/>
                  </a:ext>
                </a:extLst>
              </a:tr>
              <a:tr h="3500603">
                <a:tc>
                  <a:txBody>
                    <a:bodyPr/>
                    <a:lstStyle/>
                    <a:p>
                      <a:pPr algn="ctr" rtl="0" fontAlgn="base">
                        <a:buFont typeface="Arial" panose="020B0604020202020204" pitchFamily="34" charset="0"/>
                        <a:buNone/>
                      </a:pPr>
                      <a:endParaRPr lang="ru-RU" sz="2400" b="1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ase">
                        <a:buFont typeface="Arial" panose="020B0604020202020204" pitchFamily="34" charset="0"/>
                        <a:buNone/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ХАРАКТЕРИЗОВАТЬ:</a:t>
                      </a:r>
                    </a:p>
                    <a:p>
                      <a:pPr algn="l" rtl="0" fontAlgn="base">
                        <a:buFont typeface="Arial" panose="020B0604020202020204" pitchFamily="34" charset="0"/>
                        <a:buNone/>
                      </a:pPr>
                      <a:endParaRPr lang="ru-RU" sz="1000" b="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452438" indent="-366713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Экономические функции домохозяйства</a:t>
                      </a:r>
                    </a:p>
                    <a:p>
                      <a:pPr marL="452438" indent="-366713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Особенности потребления домашних хозяйств</a:t>
                      </a:r>
                    </a:p>
                    <a:p>
                      <a:pPr marL="452438" indent="-366713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Источники доходов и расходов семьи</a:t>
                      </a:r>
                    </a:p>
                    <a:p>
                      <a:pPr marL="452438" indent="-366713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Предпринимательскую деятельность</a:t>
                      </a:r>
                    </a:p>
                    <a:p>
                      <a:pPr marL="452438" indent="-366713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Банковскую систему</a:t>
                      </a:r>
                    </a:p>
                    <a:p>
                      <a:pPr marL="452438" indent="-366713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Функции налогов</a:t>
                      </a:r>
                    </a:p>
                  </a:txBody>
                  <a:tcPr marL="90436" marR="90436" marT="36739" marB="36739">
                    <a:lnL w="809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09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28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09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3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63461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24020" y="5815421"/>
            <a:ext cx="8553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452438" fontAlgn="base">
              <a:spcBef>
                <a:spcPct val="0"/>
              </a:spcBef>
              <a:spcAft>
                <a:spcPct val="0"/>
              </a:spcAft>
              <a:tabLst>
                <a:tab pos="268288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i="1" dirty="0">
                <a:solidFill>
                  <a:srgbClr val="00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078062108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000000"/>
                </a:solidFill>
              </a:rPr>
              <a:pPr/>
              <a:t>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7928" y="1062925"/>
            <a:ext cx="111085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Многие магазины предлагают покупать товары в кредит (см. фотографию).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</a:endParaRP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>
                <a:solidFill>
                  <a:srgbClr val="000000"/>
                </a:solidFill>
              </a:rPr>
              <a:t>В чём, по Вашему мнению, преимущество и в чём опасность покупки товаров в кредит?</a:t>
            </a:r>
          </a:p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2. Чем, по Вашему мнению, следует руководствоваться тому, кто собирается оформить кредит на покупку товара?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0169" y="6142337"/>
            <a:ext cx="10618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000" i="1" dirty="0">
                <a:solidFill>
                  <a:srgbClr val="FF0000"/>
                </a:solidFill>
              </a:rPr>
              <a:t>* Демоверсия ВПР по обществознанию за 6 класс в 2019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8856" y="421062"/>
            <a:ext cx="10618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Пример задания для 5-7 классов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660" y="1699760"/>
            <a:ext cx="3893177" cy="226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" y="463138"/>
            <a:ext cx="716172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FB555CC-CEF3-45EC-B65B-94107D5539FF}"/>
              </a:ext>
            </a:extLst>
          </p:cNvPr>
          <p:cNvSpPr/>
          <p:nvPr/>
        </p:nvSpPr>
        <p:spPr>
          <a:xfrm>
            <a:off x="1371603" y="1581912"/>
            <a:ext cx="9747504" cy="3970318"/>
          </a:xfrm>
          <a:prstGeom prst="rect">
            <a:avLst/>
          </a:prstGeom>
          <a:ln w="28575">
            <a:solidFill>
              <a:srgbClr val="25B4F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социальных отношений»</a:t>
            </a:r>
          </a:p>
          <a:p>
            <a:pPr algn="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А. Леонтьев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4256" y="870349"/>
            <a:ext cx="10984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понятия «функциональная грамотность»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314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246F81E-ED6A-4BB0-90F6-4DE308D5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000000"/>
                </a:solidFill>
              </a:rPr>
              <a:pPr/>
              <a:t>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55458D2-2FCF-49C4-A7EB-1F2C230DDD03}"/>
              </a:ext>
            </a:extLst>
          </p:cNvPr>
          <p:cNvSpPr/>
          <p:nvPr/>
        </p:nvSpPr>
        <p:spPr>
          <a:xfrm>
            <a:off x="654709" y="624102"/>
            <a:ext cx="1137173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0000"/>
                </a:solidFill>
              </a:rPr>
              <a:t>Деловая игра «Строим дом»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Материалы: прайс-листы со стоимостью строительных материалов разных производителей. Проект сметной документации. Выписка из счета «семьи». Перечень услуг банков по кредитованию физических лиц.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Ход игры: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1 Учитель делит класс на команды–семьи.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2 Командам предлагается проанализировать рынок строительных материалов как импортного, так и отечественного производства. Определить, какие страны специализируются на выпуске строительных материалов. Оценить конкурентоспособность отечественных и импортных товаров.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3387" y="216614"/>
            <a:ext cx="10618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Пример занятия для 8-9 классов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" y="463138"/>
            <a:ext cx="716172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8779" y="4092507"/>
            <a:ext cx="66465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3 Далее составить смету строительства личного дома, соизмеримую со среднестатистическим доходом семьи.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</a:rPr>
              <a:t>4 Учесть возможность получения различных видов кредита и возможные риски, связанные с разными способами кредитования.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7407" y="3762978"/>
            <a:ext cx="4312558" cy="309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1719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000000"/>
                </a:solidFill>
              </a:rPr>
              <a:pPr/>
              <a:t>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0609" y="836968"/>
            <a:ext cx="10962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Совершеннолетней Анне Р. пришло SMS-сообщение от неизвестного абонента: «Уважаемый клиент! Ваша карта заблокирована, была попытка несанкционированного снятия денег. Для возобновления пользования счётом сообщите по телефону *** данные по Вашей карте: № и PIN-код. В ближайшее время вопрос будет решён. Банк Д.».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0155" y="6142313"/>
            <a:ext cx="10618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000" i="1" dirty="0">
                <a:solidFill>
                  <a:srgbClr val="FF0000"/>
                </a:solidFill>
              </a:rPr>
              <a:t>* Демоверсия ОГЭ по обществознанию в 2020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5261" y="345734"/>
            <a:ext cx="8848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Пример задания для 8-9 классов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" y="463138"/>
            <a:ext cx="716172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</a:endParaRPr>
          </a:p>
        </p:txBody>
      </p:sp>
      <p:pic>
        <p:nvPicPr>
          <p:cNvPr id="4097" name="Picture 1" descr="C:\Users\di-ko\Documents\moshennichestvo-po-telefo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530" y="3085907"/>
            <a:ext cx="5004790" cy="301726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16332" y="3160537"/>
            <a:ext cx="5664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В чём состоит опасность данной ситуации для личных финансов Анны Р.? Как ей правильно поступить в данной ситуации? </a:t>
            </a:r>
          </a:p>
        </p:txBody>
      </p:sp>
    </p:spTree>
    <p:extLst>
      <p:ext uri="{BB962C8B-B14F-4D97-AF65-F5344CB8AC3E}">
        <p14:creationId xmlns:p14="http://schemas.microsoft.com/office/powerpoint/2010/main" val="1219020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000000"/>
                </a:solidFill>
              </a:rPr>
              <a:pPr/>
              <a:t>22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0608" y="1019849"/>
            <a:ext cx="11108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По дисконтной карте на АЗС действует скидка на бензин 5 %. Располагая определенной суммой денег, покупатель может приобрести 57 литров бензина. Сколько литров бензина он может купить на ту же сумму, воспользовавшись дисконтной картой?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77668" y="517867"/>
            <a:ext cx="7242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Пример задания для 5-7 классов</a:t>
            </a:r>
          </a:p>
        </p:txBody>
      </p:sp>
      <p:pic>
        <p:nvPicPr>
          <p:cNvPr id="2050" name="Picture 2" descr="http://automanas.lt/wp-content/uploads/2013/07/gulf-oil-prezidentas-naftos-kaina-iki-2014-metu-sumazes-dvigubai-10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8914" y="2721685"/>
            <a:ext cx="8479231" cy="3444688"/>
          </a:xfrm>
          <a:prstGeom prst="rect">
            <a:avLst/>
          </a:prstGeom>
          <a:noFill/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" y="463138"/>
            <a:ext cx="716172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36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000000"/>
                </a:solidFill>
              </a:rPr>
              <a:pPr/>
              <a:t>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691" y="1837428"/>
            <a:ext cx="60640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Стоимость автобусной экскурсии составляет 800 рублей. Стоимость билета для школьника составляет 30 % от полной стоимости билета. Сколько рублей нужно заплатить за билеты на группу, состоящую из 25 школьников и 2 учителей?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4215" y="1098789"/>
            <a:ext cx="10618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0000"/>
                </a:solidFill>
              </a:rPr>
              <a:t>Пример задания для 5-7 классов</a:t>
            </a:r>
          </a:p>
        </p:txBody>
      </p:sp>
      <p:pic>
        <p:nvPicPr>
          <p:cNvPr id="3074" name="Picture 2" descr="http://parmit.su/files/video/2055d67a7eb01b16edcd584fbe0d3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0817" y="1708432"/>
            <a:ext cx="4912106" cy="3997227"/>
          </a:xfrm>
          <a:prstGeom prst="rect">
            <a:avLst/>
          </a:prstGeom>
          <a:noFill/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" y="463138"/>
            <a:ext cx="716172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111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A6A2BF1-3283-4308-B472-943C946BA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3A33-6A4A-4395-8324-C6DCD486F135}" type="slidenum">
              <a:rPr lang="ru-RU" smtClean="0">
                <a:solidFill>
                  <a:srgbClr val="000000"/>
                </a:solidFill>
              </a:rPr>
              <a:pPr/>
              <a:t>24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209" y="505277"/>
            <a:ext cx="7096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</a:rPr>
              <a:t>  </a:t>
            </a:r>
            <a:r>
              <a:rPr lang="ru-RU" sz="2400" b="1" dirty="0">
                <a:solidFill>
                  <a:srgbClr val="000000"/>
                </a:solidFill>
              </a:rPr>
              <a:t>Пример задания для 8-9 классов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970" y="1097281"/>
            <a:ext cx="11238708" cy="394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" y="463138"/>
            <a:ext cx="716172" cy="843149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defTabSz="1042988" fontAlgn="base">
              <a:spcBef>
                <a:spcPct val="0"/>
              </a:spcBef>
              <a:spcAft>
                <a:spcPct val="0"/>
              </a:spcAft>
            </a:pPr>
            <a:endParaRPr lang="ru-RU" sz="2100" dirty="0">
              <a:solidFill>
                <a:srgbClr val="00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9923" y="3309246"/>
            <a:ext cx="3630153" cy="301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642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8" y="362703"/>
            <a:ext cx="11219689" cy="619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085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4573C-1FEE-46CA-9260-0CD69517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45" y="642938"/>
            <a:ext cx="11641017" cy="895350"/>
          </a:xfrm>
        </p:spPr>
        <p:txBody>
          <a:bodyPr>
            <a:noAutofit/>
          </a:bodyPr>
          <a:lstStyle/>
          <a:p>
            <a:pPr algn="ctr"/>
            <a:r>
              <a:rPr lang="ru-RU" sz="1950" b="1" cap="all" dirty="0">
                <a:latin typeface="+mn-lt"/>
                <a:cs typeface="Aharoni" pitchFamily="2" charset="-79"/>
              </a:rPr>
              <a:t>Цели и задачи формирования финансовой грамотности В Различных предметах для 5-9 классов в общеобразовательной организации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618" y="5022001"/>
            <a:ext cx="4306179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50" b="1" dirty="0">
                <a:solidFill>
                  <a:srgbClr val="000000"/>
                </a:solidFill>
              </a:rPr>
              <a:t>Финансово грамотный школьник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10" y="1927844"/>
            <a:ext cx="2028090" cy="109909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17" y="2248793"/>
            <a:ext cx="3688338" cy="24994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44" y="4529742"/>
            <a:ext cx="1957753" cy="105941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45" y="3128779"/>
            <a:ext cx="1776047" cy="9612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11671" y="2248856"/>
            <a:ext cx="358611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50" b="1" i="1" dirty="0">
                <a:solidFill>
                  <a:srgbClr val="000000"/>
                </a:solidFill>
              </a:rPr>
              <a:t>Финансовая безопасность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53049" y="3346837"/>
            <a:ext cx="24925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50" b="1" i="1" dirty="0">
                <a:solidFill>
                  <a:srgbClr val="000000"/>
                </a:solidFill>
              </a:rPr>
              <a:t>Разумное управление личными финансами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53050" y="4796940"/>
            <a:ext cx="309489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950" b="1" i="1" dirty="0">
                <a:solidFill>
                  <a:srgbClr val="000000"/>
                </a:solidFill>
              </a:rPr>
              <a:t>Будущее финансовое благополучие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610257" y="2398897"/>
            <a:ext cx="1585391" cy="4634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2" idx="1"/>
          </p:cNvCxnSpPr>
          <p:nvPr/>
        </p:nvCxnSpPr>
        <p:spPr>
          <a:xfrm>
            <a:off x="4686671" y="3609411"/>
            <a:ext cx="15090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686632" y="4367213"/>
            <a:ext cx="1385922" cy="429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212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55935"/>
              </p:ext>
            </p:extLst>
          </p:nvPr>
        </p:nvGraphicFramePr>
        <p:xfrm>
          <a:off x="498800" y="697583"/>
          <a:ext cx="10962409" cy="5481252"/>
        </p:xfrm>
        <a:graphic>
          <a:graphicData uri="http://schemas.openxmlformats.org/drawingml/2006/table">
            <a:tbl>
              <a:tblPr firstRow="1" firstCol="1" bandRow="1"/>
              <a:tblGrid>
                <a:gridCol w="6293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8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8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Институт стратегии развития образования. Банк заданий. Финансовая грамотность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http://skiv.instrao.ru/bank-zadaniy/finansovaya-gramotnost/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2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Российская электронная школа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https://fg.resh.edu.ru/functionalliteracy/events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29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И НАУКИ РОССИЙСКОЙ ФЕДЕРАЦИИ ФГБНУ «ИНСТИТУТ СТРАТЕГИИ РАЗВИТИЯ ОБРАЗОВАНИЯ РОССИЙСКОЙ АКАДЕМИИ ОБРАЗОВАНИЯ» БАНК ЗАДАНИЙ ДЛЯ ОЦЕНКИ УРОВНЯ ФИНАНСОВОЙ ГРАМОТНОСТИ УЧАЩИХСЯ НАЧАЛЬНОЙ И ОСНОВНОЙ ШКОЛЫ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4"/>
                        </a:rPr>
                        <a:t>http://finance.instrao.ru/fin/files/Банк_заданий.pdf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126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100" b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Электронный банк заданий по формированию функциональной грамотности</a:t>
                      </a:r>
                      <a:endParaRPr lang="ru-RU" sz="8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3"/>
                        </a:rPr>
                        <a:t>https://fg.resh.edu.ru/functionalliteracy/events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PISA</a:t>
                      </a: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Финансовая грамотность (спецификация и образцы заданий)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5"/>
                        </a:rPr>
                        <a:t>https://rikc.by/ru/PISA/5-ex__pisa.pdf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Сборник математических задач «Основы финансовой грамотности» для обучающихся 1 – 11 классов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6"/>
                        </a:rPr>
                        <a:t>https://fincult.info/prepodavanie/base/nachalnoe-osnovnoe-i-srednee-obshchee-obrazovanie/10744/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Темы онлайн-уроков по финансовой грамотности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7"/>
                        </a:rPr>
                        <a:t>https://dni-fg.ru/list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345" marR="55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88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236" y="-123244"/>
            <a:ext cx="10515600" cy="1325563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545337"/>
            <a:ext cx="10515600" cy="4631627"/>
          </a:xfrm>
        </p:spPr>
        <p:txBody>
          <a:bodyPr/>
          <a:lstStyle/>
          <a:p>
            <a:r>
              <a:rPr lang="ru-RU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Читательская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способность понимать и использовать письменную речь во всем разнообразии ее форм для целей, требуемых обществом и (или) ценных для индивида. Определение PISA. </a:t>
            </a:r>
          </a:p>
          <a:p>
            <a:pPr marL="0" indent="0">
              <a:buNone/>
            </a:pP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• 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Читательская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грамотность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2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ИСТОРИИ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406769"/>
            <a:ext cx="10515600" cy="4770194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ТЕКСТ УЧЕБНИКА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ПИСЬМЕННЫЕ ИСТОРИЧЕСКИЕ ИСТОЧНИКИ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КАРТА, ИЛЛЮСТРАЦИИ,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ГРАФИКИ, ТАБЛИЦЫ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При изучении истории формируется такой элемент функциональной грамотности как читательская грамотность.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35" y="1580382"/>
            <a:ext cx="3937164" cy="2951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3480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25mb.ru/img/picture/Oct/10/7b0ec2c92f6a572ddce2268cdec5c08e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4" y="707816"/>
            <a:ext cx="2108846" cy="164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673876" y="2775108"/>
            <a:ext cx="3483502" cy="1318437"/>
          </a:xfrm>
          <a:prstGeom prst="ellipse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работы с текстом</a:t>
            </a:r>
          </a:p>
        </p:txBody>
      </p:sp>
      <p:cxnSp>
        <p:nvCxnSpPr>
          <p:cNvPr id="8" name="Прямая со стрелкой 7"/>
          <p:cNvCxnSpPr>
            <a:stCxn id="6" idx="3"/>
          </p:cNvCxnSpPr>
          <p:nvPr/>
        </p:nvCxnSpPr>
        <p:spPr>
          <a:xfrm flipH="1">
            <a:off x="4253025" y="3900459"/>
            <a:ext cx="931001" cy="947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4"/>
          </p:cNvCxnSpPr>
          <p:nvPr/>
        </p:nvCxnSpPr>
        <p:spPr>
          <a:xfrm flipH="1">
            <a:off x="6415679" y="4093684"/>
            <a:ext cx="1" cy="10845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5"/>
          </p:cNvCxnSpPr>
          <p:nvPr/>
        </p:nvCxnSpPr>
        <p:spPr>
          <a:xfrm>
            <a:off x="7647231" y="3900459"/>
            <a:ext cx="1126836" cy="116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6"/>
          </p:cNvCxnSpPr>
          <p:nvPr/>
        </p:nvCxnSpPr>
        <p:spPr>
          <a:xfrm flipV="1">
            <a:off x="8157382" y="3434326"/>
            <a:ext cx="99946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 flipH="1" flipV="1">
            <a:off x="3383396" y="3434326"/>
            <a:ext cx="129051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1"/>
          </p:cNvCxnSpPr>
          <p:nvPr/>
        </p:nvCxnSpPr>
        <p:spPr>
          <a:xfrm flipH="1" flipV="1">
            <a:off x="4521046" y="2424228"/>
            <a:ext cx="662981" cy="543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0"/>
          </p:cNvCxnSpPr>
          <p:nvPr/>
        </p:nvCxnSpPr>
        <p:spPr>
          <a:xfrm flipH="1" flipV="1">
            <a:off x="6415679" y="2213191"/>
            <a:ext cx="1" cy="561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7"/>
          </p:cNvCxnSpPr>
          <p:nvPr/>
        </p:nvCxnSpPr>
        <p:spPr>
          <a:xfrm flipV="1">
            <a:off x="7647232" y="2494291"/>
            <a:ext cx="563419" cy="474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675971" y="1307770"/>
            <a:ext cx="2277680" cy="1175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010094" y="2968184"/>
            <a:ext cx="2373266" cy="1141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744197" y="4520669"/>
            <a:ext cx="2511488" cy="12171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238614" y="5224612"/>
            <a:ext cx="2471202" cy="9759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71579" y="1427474"/>
            <a:ext cx="3178779" cy="1335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9214435" y="3077645"/>
            <a:ext cx="2751457" cy="9593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027729" y="5061103"/>
            <a:ext cx="2341365" cy="9052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121491" y="904932"/>
            <a:ext cx="2588377" cy="12517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47435" y="1072776"/>
            <a:ext cx="173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заголовок (название)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33067" y="1494203"/>
            <a:ext cx="2642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материал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схемы,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таблицы, графика,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31771" y="3093578"/>
            <a:ext cx="1826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Подчеркнуть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21044" y="1585866"/>
            <a:ext cx="200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текст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раз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76670" y="4828276"/>
            <a:ext cx="2002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текст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раз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47435" y="5434877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план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23854" y="5219780"/>
            <a:ext cx="2047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тексту</a:t>
            </a:r>
          </a:p>
        </p:txBody>
      </p:sp>
      <p:sp>
        <p:nvSpPr>
          <p:cNvPr id="41" name="Выгнутая влево стрелка 40"/>
          <p:cNvSpPr/>
          <p:nvPr/>
        </p:nvSpPr>
        <p:spPr>
          <a:xfrm rot="17502811">
            <a:off x="4498103" y="5164674"/>
            <a:ext cx="332128" cy="1011618"/>
          </a:xfrm>
          <a:prstGeom prst="curvedRightArrow">
            <a:avLst>
              <a:gd name="adj1" fmla="val 0"/>
              <a:gd name="adj2" fmla="val 50000"/>
              <a:gd name="adj3" fmla="val 66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лево стрелка 45"/>
          <p:cNvSpPr/>
          <p:nvPr/>
        </p:nvSpPr>
        <p:spPr>
          <a:xfrm rot="1080673">
            <a:off x="2342486" y="2142458"/>
            <a:ext cx="405643" cy="923878"/>
          </a:xfrm>
          <a:prstGeom prst="curvedRightArrow">
            <a:avLst>
              <a:gd name="adj1" fmla="val 0"/>
              <a:gd name="adj2" fmla="val 50000"/>
              <a:gd name="adj3" fmla="val 66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Выгнутая влево стрелка 46"/>
          <p:cNvSpPr/>
          <p:nvPr/>
        </p:nvSpPr>
        <p:spPr>
          <a:xfrm rot="19145376">
            <a:off x="1678588" y="4086108"/>
            <a:ext cx="310409" cy="789635"/>
          </a:xfrm>
          <a:prstGeom prst="curvedRightArrow">
            <a:avLst>
              <a:gd name="adj1" fmla="val 0"/>
              <a:gd name="adj2" fmla="val 50000"/>
              <a:gd name="adj3" fmla="val 66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Выгнутая влево стрелка 47"/>
          <p:cNvSpPr/>
          <p:nvPr/>
        </p:nvSpPr>
        <p:spPr>
          <a:xfrm rot="4053654">
            <a:off x="4649805" y="655598"/>
            <a:ext cx="405643" cy="923879"/>
          </a:xfrm>
          <a:prstGeom prst="curvedRightArrow">
            <a:avLst>
              <a:gd name="adj1" fmla="val 0"/>
              <a:gd name="adj2" fmla="val 50000"/>
              <a:gd name="adj3" fmla="val 66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Выгнутая влево стрелка 48"/>
          <p:cNvSpPr/>
          <p:nvPr/>
        </p:nvSpPr>
        <p:spPr>
          <a:xfrm rot="16589922">
            <a:off x="7995929" y="5634061"/>
            <a:ext cx="272140" cy="944807"/>
          </a:xfrm>
          <a:prstGeom prst="curvedRightArrow">
            <a:avLst>
              <a:gd name="adj1" fmla="val 0"/>
              <a:gd name="adj2" fmla="val 50000"/>
              <a:gd name="adj3" fmla="val 66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Выгнутая влево стрелка 49"/>
          <p:cNvSpPr/>
          <p:nvPr/>
        </p:nvSpPr>
        <p:spPr>
          <a:xfrm rot="12515170">
            <a:off x="10194514" y="4035089"/>
            <a:ext cx="295647" cy="1191410"/>
          </a:xfrm>
          <a:prstGeom prst="curvedRightArrow">
            <a:avLst>
              <a:gd name="adj1" fmla="val 0"/>
              <a:gd name="adj2" fmla="val 50000"/>
              <a:gd name="adj3" fmla="val 66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Выгнутая влево стрелка 50"/>
          <p:cNvSpPr/>
          <p:nvPr/>
        </p:nvSpPr>
        <p:spPr>
          <a:xfrm rot="9269222">
            <a:off x="11271115" y="2177622"/>
            <a:ext cx="359099" cy="909088"/>
          </a:xfrm>
          <a:prstGeom prst="curvedRightArrow">
            <a:avLst>
              <a:gd name="adj1" fmla="val 0"/>
              <a:gd name="adj2" fmla="val 50000"/>
              <a:gd name="adj3" fmla="val 669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47434" y="3278244"/>
            <a:ext cx="2688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Поэтапная компрессия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по абзацам</a:t>
            </a:r>
          </a:p>
        </p:txBody>
      </p:sp>
      <p:pic>
        <p:nvPicPr>
          <p:cNvPr id="53" name="Picture 7" descr="C:\Users\goncharuksu\AppData\Local\temp\работа с текстом 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078" y="4956077"/>
            <a:ext cx="1740194" cy="156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783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578" y="474378"/>
            <a:ext cx="105259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Верные и неверные утверждения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Выберите верные утверждения: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1 Иван Васильевич IV назван в летописи Грозным.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2 Крупнейшей сухопутной битвой Северной войны стало сражение под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3 Отечественная война первой четверти XIX в. завершилась в 1813 г.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вхождением российских войск в Париж.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4 Войсками декабристов на Сенатской площади командовал</a:t>
            </a:r>
          </a:p>
          <a:p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П.И.Пестель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5 Пётр III был внуком Петра I и внучатым племянником шведского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короля Карла XII.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6 Полное собрание законов Российской империи было составлено под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руководством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А.А.Аракчеева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7 Наибольшее количество лет среди русских царей на престоле был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8 Работа крепостного крестьянина на земле помещика называлась</a:t>
            </a:r>
            <a:endParaRPr lang="ru-RU" sz="2400" b="0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07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ластеры к урокам истории Средних веков (6 класс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96" y="74362"/>
            <a:ext cx="8427904" cy="632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9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772" y="-150690"/>
            <a:ext cx="11213124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ЗАДАНИЙ, ТРЕБУЮЩИЕ НАЛИЧИЯ ОПРЕДЕЛЁННЫХ ЗНАНИЙ (</a:t>
            </a:r>
            <a:r>
              <a:rPr lang="ru-RU" sz="27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межпредметных</a:t>
            </a: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Знания по географии (по ключевым словам –названия городов)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46646" y="5595815"/>
            <a:ext cx="4103077" cy="11019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Знания по географии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(по ключевым словам –названия городов)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flipH="1" flipV="1">
            <a:off x="3391881" y="5939692"/>
            <a:ext cx="4454768" cy="2071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9" y="1342110"/>
            <a:ext cx="5309420" cy="4597589"/>
          </a:xfrm>
        </p:spPr>
      </p:pic>
    </p:spTree>
    <p:extLst>
      <p:ext uri="{BB962C8B-B14F-4D97-AF65-F5344CB8AC3E}">
        <p14:creationId xmlns:p14="http://schemas.microsoft.com/office/powerpoint/2010/main" val="4007209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и толкование: </a:t>
            </a:r>
            <a:r>
              <a:rPr lang="ru-RU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проанализировать, сравнить, соотнести, сделать вывод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533" y="1821316"/>
            <a:ext cx="4728754" cy="4570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142" y="1846277"/>
            <a:ext cx="4256649" cy="241276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1149568" y="1854927"/>
            <a:ext cx="9675223" cy="4570775"/>
            <a:chOff x="1149531" y="1854926"/>
            <a:chExt cx="9675223" cy="457077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8106" y="4520235"/>
              <a:ext cx="4256648" cy="1742453"/>
            </a:xfrm>
            <a:prstGeom prst="rect">
              <a:avLst/>
            </a:prstGeom>
          </p:spPr>
        </p:pic>
        <p:pic>
          <p:nvPicPr>
            <p:cNvPr id="7" name="Объект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49531" y="1854926"/>
              <a:ext cx="4728755" cy="457077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68106" y="1879827"/>
              <a:ext cx="4256648" cy="2412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367344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ТемаX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4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6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7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X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ТемаX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Flora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8491</TotalTime>
  <Words>2470</Words>
  <Application>Microsoft Office PowerPoint</Application>
  <PresentationFormat>Широкоэкранный</PresentationFormat>
  <Paragraphs>203</Paragraphs>
  <Slides>27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23</vt:i4>
      </vt:variant>
      <vt:variant>
        <vt:lpstr>Заголовки слайдов</vt:lpstr>
      </vt:variant>
      <vt:variant>
        <vt:i4>27</vt:i4>
      </vt:variant>
    </vt:vector>
  </HeadingPairs>
  <TitlesOfParts>
    <vt:vector size="60" baseType="lpstr">
      <vt:lpstr>Aharoni</vt:lpstr>
      <vt:lpstr>Arial</vt:lpstr>
      <vt:lpstr>Calibri</vt:lpstr>
      <vt:lpstr>Calibri Light</vt:lpstr>
      <vt:lpstr>Century Schoolbook</vt:lpstr>
      <vt:lpstr>Monotype Corsiva</vt:lpstr>
      <vt:lpstr>Times New Roman</vt:lpstr>
      <vt:lpstr>Wingdings</vt:lpstr>
      <vt:lpstr>Wingdings 2</vt:lpstr>
      <vt:lpstr>YS Text</vt:lpstr>
      <vt:lpstr>ТемаX</vt:lpstr>
      <vt:lpstr>22_Тема Office</vt:lpstr>
      <vt:lpstr>1_Тема Office</vt:lpstr>
      <vt:lpstr>31_Тема Office</vt:lpstr>
      <vt:lpstr>32_Тема Office</vt:lpstr>
      <vt:lpstr>1_ТемаX</vt:lpstr>
      <vt:lpstr>3_ТемаX</vt:lpstr>
      <vt:lpstr>Flora</vt:lpstr>
      <vt:lpstr>Эркер</vt:lpstr>
      <vt:lpstr>1_Эркер</vt:lpstr>
      <vt:lpstr>Тема Office</vt:lpstr>
      <vt:lpstr>2_Тема Office</vt:lpstr>
      <vt:lpstr>4_Тема Office</vt:lpstr>
      <vt:lpstr>5_Тема Office</vt:lpstr>
      <vt:lpstr>6_Тема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Формирование функциональной грамотности ( читательской, финансовой) на уроках истории и обществознания и внеурочной деятельности  (из опыта работы учителя истории и обществознания МБОУ «Клязьмогородецкая ООШ» Мокровой Н.А.) </vt:lpstr>
      <vt:lpstr>Презентация PowerPoint</vt:lpstr>
      <vt:lpstr>Читательская грамотность</vt:lpstr>
      <vt:lpstr>ИЗУЧЕНИЕ ИСТОРИИ </vt:lpstr>
      <vt:lpstr>Презентация PowerPoint</vt:lpstr>
      <vt:lpstr>Презентация PowerPoint</vt:lpstr>
      <vt:lpstr>Презентация PowerPoint</vt:lpstr>
      <vt:lpstr> ПРИМЕРЫ ЗАДАНИЙ, ТРЕБУЮЩИЕ НАЛИЧИЯ ОПРЕДЕЛЁННЫХ ЗНАНИЙ (межпредметных) Знания по географии (по ключевым словам –названия городов) </vt:lpstr>
      <vt:lpstr>Интерпретация и толкование: проанализировать, сравнить, соотнести, сделать вывод </vt:lpstr>
      <vt:lpstr>Презентация PowerPoint</vt:lpstr>
      <vt:lpstr>ПРИМЕРЫ ЗАДАНИЙ  ДЛЯ ОЦЕНКИ СФОРМИРОВАННОСТИ  ЧИТАТЕЛЬСКОЙ ГРАМОТНОСТИ </vt:lpstr>
      <vt:lpstr>Задания, нацеленные не только на поиск и извлечение информации, но и на её интерпретацию, например на обобщение или сравнение. Работа так же только с предлагаемым текстом, без дополнительной информации  или знаний.</vt:lpstr>
      <vt:lpstr>Презентация PowerPoint</vt:lpstr>
      <vt:lpstr>Презентация PowerPoint</vt:lpstr>
      <vt:lpstr>ФИНАНСОВАЯ ГРАМОТНОСТЬ</vt:lpstr>
      <vt:lpstr>ОСОБЕННОСТИ ЗАДАНИЙ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Цели и задачи формирования финансовой грамотности В Различных предметах для 5-9 классов в общеобразовательной организации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Болотов</dc:creator>
  <cp:lastModifiedBy>Лена</cp:lastModifiedBy>
  <cp:revision>489</cp:revision>
  <cp:lastPrinted>2017-08-28T09:02:08Z</cp:lastPrinted>
  <dcterms:created xsi:type="dcterms:W3CDTF">2016-04-30T16:40:41Z</dcterms:created>
  <dcterms:modified xsi:type="dcterms:W3CDTF">2022-01-26T18:07:00Z</dcterms:modified>
</cp:coreProperties>
</file>